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5"/>
  </p:sldMasterIdLst>
  <p:notesMasterIdLst>
    <p:notesMasterId r:id="rId28"/>
  </p:notesMasterIdLst>
  <p:sldIdLst>
    <p:sldId id="256" r:id="rId6"/>
    <p:sldId id="277" r:id="rId7"/>
    <p:sldId id="262" r:id="rId8"/>
    <p:sldId id="263" r:id="rId9"/>
    <p:sldId id="276" r:id="rId10"/>
    <p:sldId id="273" r:id="rId11"/>
    <p:sldId id="264" r:id="rId12"/>
    <p:sldId id="266" r:id="rId13"/>
    <p:sldId id="257" r:id="rId14"/>
    <p:sldId id="258" r:id="rId15"/>
    <p:sldId id="259" r:id="rId16"/>
    <p:sldId id="260" r:id="rId17"/>
    <p:sldId id="261" r:id="rId18"/>
    <p:sldId id="267" r:id="rId19"/>
    <p:sldId id="274" r:id="rId20"/>
    <p:sldId id="275" r:id="rId21"/>
    <p:sldId id="268" r:id="rId22"/>
    <p:sldId id="269" r:id="rId23"/>
    <p:sldId id="270" r:id="rId24"/>
    <p:sldId id="271" r:id="rId25"/>
    <p:sldId id="272" r:id="rId26"/>
    <p:sldId id="265" r:id="rId27"/>
  </p:sldIdLst>
  <p:sldSz cx="9144000" cy="5143500" type="screen16x9"/>
  <p:notesSz cx="6858000" cy="9144000"/>
  <p:embeddedFontLst>
    <p:embeddedFont>
      <p:font typeface="Roboto" panose="020B0604020202020204" charset="0"/>
      <p:regular r:id="rId29"/>
      <p:bold r:id="rId30"/>
      <p:italic r:id="rId31"/>
      <p:boldItalic r:id="rId32"/>
    </p:embeddedFont>
    <p:embeddedFont>
      <p:font typeface="Ubuntu" panose="020B0604020202020204" charset="0"/>
      <p:regular r:id="rId33"/>
      <p:bold r:id="rId34"/>
      <p:italic r:id="rId35"/>
      <p:boldItalic r:id="rId36"/>
    </p:embeddedFont>
    <p:embeddedFont>
      <p:font typeface="Open Sans"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Cambria" panose="02040503050406030204" pitchFamily="18" charset="0"/>
      <p:regular r:id="rId45"/>
      <p:bold r:id="rId46"/>
      <p:italic r:id="rId47"/>
      <p:boldItalic r:id="rId48"/>
    </p:embeddedFont>
    <p:embeddedFont>
      <p:font typeface="Franklin Gothic" panose="020B060402020202020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
      <p:font typeface="Libre Franklin Thin" panose="020B0604020202020204" charset="0"/>
      <p:regular r:id="rId57"/>
      <p:bold r:id="rId58"/>
      <p:italic r:id="rId59"/>
      <p:boldItalic r:id="rId60"/>
    </p:embeddedFont>
    <p:embeddedFont>
      <p:font typeface="Roboto Light" panose="020B0604020202020204" charset="0"/>
      <p:regular r:id="rId61"/>
      <p:bold r:id="rId62"/>
      <p:italic r:id="rId63"/>
      <p:boldItalic r:id="rId64"/>
    </p:embeddedFont>
    <p:embeddedFont>
      <p:font typeface="Roboto Medium" panose="020B0604020202020204" charset="0"/>
      <p:regular r:id="rId65"/>
      <p:bold r:id="rId66"/>
      <p:italic r:id="rId67"/>
      <p:boldItalic r:id="rId68"/>
    </p:embeddedFont>
    <p:embeddedFont>
      <p:font typeface="Georgia" panose="02040502050405020303" pitchFamily="18" charset="0"/>
      <p:regular r:id="rId69"/>
      <p:bold r:id="rId70"/>
      <p:italic r:id="rId71"/>
      <p:boldItalic r:id="rId72"/>
    </p:embeddedFont>
    <p:embeddedFont>
      <p:font typeface="Libre Franklin" panose="020B0604020202020204" charset="0"/>
      <p:regular r:id="rId73"/>
      <p:bold r:id="rId74"/>
      <p:italic r:id="rId75"/>
      <p:boldItalic r:id="rId76"/>
    </p:embeddedFont>
    <p:embeddedFont>
      <p:font typeface="Karla"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F9547C-1DFF-49D8-868C-E4E0B752569D}">
  <a:tblStyle styleId="{C5F9547C-1DFF-49D8-868C-E4E0B752569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8FFB186-C97C-4592-B1E4-882EF65ECBFF}" styleName="Table_1">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1ED"/>
          </a:solidFill>
        </a:fill>
      </a:tcStyle>
    </a:wholeTbl>
    <a:band1H>
      <a:tcTxStyle/>
      <a:tcStyle>
        <a:tcBdr/>
        <a:fill>
          <a:solidFill>
            <a:srgbClr val="E9E2DA"/>
          </a:solidFill>
        </a:fill>
      </a:tcStyle>
    </a:band1H>
    <a:band2H>
      <a:tcTxStyle/>
      <a:tcStyle>
        <a:tcBdr/>
      </a:tcStyle>
    </a:band2H>
    <a:band1V>
      <a:tcTxStyle/>
      <a:tcStyle>
        <a:tcBdr/>
        <a:fill>
          <a:solidFill>
            <a:srgbClr val="E9E2DA"/>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5"/>
          </a:solidFill>
        </a:fill>
      </a:tcStyle>
    </a:lastCol>
    <a:firstCol>
      <a:tcTxStyle b="on" i="off">
        <a:font>
          <a:latin typeface="Franklin Gothic Book"/>
          <a:ea typeface="Franklin Gothic Book"/>
          <a:cs typeface="Franklin Gothic Book"/>
        </a:font>
        <a:schemeClr val="lt1"/>
      </a:tcTxStyle>
      <a:tcStyle>
        <a:tcBdr/>
        <a:fill>
          <a:solidFill>
            <a:schemeClr val="accent5"/>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94663"/>
  </p:normalViewPr>
  <p:slideViewPr>
    <p:cSldViewPr snapToGrid="0">
      <p:cViewPr varScale="1">
        <p:scale>
          <a:sx n="124" d="100"/>
          <a:sy n="124" d="100"/>
        </p:scale>
        <p:origin x="114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font" Target="fonts/font35.fntdata"/><Relationship Id="rId68" Type="http://schemas.openxmlformats.org/officeDocument/2006/relationships/font" Target="fonts/font40.fntdata"/><Relationship Id="rId76" Type="http://schemas.openxmlformats.org/officeDocument/2006/relationships/font" Target="fonts/font48.fntdata"/><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43.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font" Target="fonts/font38.fntdata"/><Relationship Id="rId74" Type="http://schemas.openxmlformats.org/officeDocument/2006/relationships/font" Target="fonts/font46.fntdata"/><Relationship Id="rId79" Type="http://schemas.openxmlformats.org/officeDocument/2006/relationships/font" Target="fonts/font51.fntdata"/><Relationship Id="rId5" Type="http://schemas.openxmlformats.org/officeDocument/2006/relationships/slideMaster" Target="slideMasters/slideMaster1.xml"/><Relationship Id="rId61" Type="http://schemas.openxmlformats.org/officeDocument/2006/relationships/font" Target="fonts/font33.fntdata"/><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73" Type="http://schemas.openxmlformats.org/officeDocument/2006/relationships/font" Target="fonts/font45.fntdata"/><Relationship Id="rId78" Type="http://schemas.openxmlformats.org/officeDocument/2006/relationships/font" Target="fonts/font50.fntdata"/><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font" Target="fonts/font36.fntdata"/><Relationship Id="rId69" Type="http://schemas.openxmlformats.org/officeDocument/2006/relationships/font" Target="fonts/font41.fntdata"/><Relationship Id="rId77" Type="http://schemas.openxmlformats.org/officeDocument/2006/relationships/font" Target="fonts/font49.fntdata"/><Relationship Id="rId8" Type="http://schemas.openxmlformats.org/officeDocument/2006/relationships/slide" Target="slides/slide3.xml"/><Relationship Id="rId51" Type="http://schemas.openxmlformats.org/officeDocument/2006/relationships/font" Target="fonts/font23.fntdata"/><Relationship Id="rId72" Type="http://schemas.openxmlformats.org/officeDocument/2006/relationships/font" Target="fonts/font44.fntdata"/><Relationship Id="rId80" Type="http://schemas.openxmlformats.org/officeDocument/2006/relationships/font" Target="fonts/font5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font" Target="fonts/font39.fntdata"/><Relationship Id="rId20" Type="http://schemas.openxmlformats.org/officeDocument/2006/relationships/slide" Target="slides/slide15.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70" Type="http://schemas.openxmlformats.org/officeDocument/2006/relationships/font" Target="fonts/font42.fntdata"/><Relationship Id="rId75" Type="http://schemas.openxmlformats.org/officeDocument/2006/relationships/font" Target="fonts/font4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64be18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64be186b5_0_0: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96a87159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c96a87159c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96a87159c_0_105:notes"/>
          <p:cNvSpPr>
            <a:spLocks noGrp="1" noRot="1" noChangeAspect="1"/>
          </p:cNvSpPr>
          <p:nvPr>
            <p:ph type="sldImg" idx="2"/>
          </p:nvPr>
        </p:nvSpPr>
        <p:spPr>
          <a:xfrm>
            <a:off x="372717" y="674557"/>
            <a:ext cx="5963400" cy="3372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c96a87159c_0_105:notes"/>
          <p:cNvSpPr txBox="1">
            <a:spLocks noGrp="1"/>
          </p:cNvSpPr>
          <p:nvPr>
            <p:ph type="body" idx="1"/>
          </p:nvPr>
        </p:nvSpPr>
        <p:spPr>
          <a:xfrm>
            <a:off x="670891" y="4272197"/>
            <a:ext cx="5367000" cy="4047300"/>
          </a:xfrm>
          <a:prstGeom prst="rect">
            <a:avLst/>
          </a:prstGeom>
          <a:noFill/>
          <a:ln>
            <a:noFill/>
          </a:ln>
        </p:spPr>
        <p:txBody>
          <a:bodyPr spcFirstLastPara="1" wrap="square" lIns="89600" tIns="89600" rIns="89600" bIns="896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9ffc73c11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9ffc73c11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96a87159c_0_23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c96a87159c_0_235: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
        <p:nvSpPr>
          <p:cNvPr id="460" name="Google Shape;460;gc96a87159c_0_235:notes"/>
          <p:cNvSpPr txBox="1">
            <a:spLocks noGrp="1"/>
          </p:cNvSpPr>
          <p:nvPr>
            <p:ph type="sldNum" idx="12"/>
          </p:nvPr>
        </p:nvSpPr>
        <p:spPr>
          <a:xfrm>
            <a:off x="3884613" y="8685214"/>
            <a:ext cx="2971800" cy="4572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 sz="1400"/>
              <a:t>13</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79ffc73c11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79ffc73c1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47a04f9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47a04f9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649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47a04f981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a47a04f981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Verdana"/>
              <a:buNone/>
            </a:pPr>
            <a:r>
              <a:rPr lang="en" sz="1600" b="0" i="0" u="none" strike="noStrike" cap="none">
                <a:solidFill>
                  <a:schemeClr val="dk1"/>
                </a:solidFill>
                <a:latin typeface="Verdana"/>
                <a:ea typeface="Verdana"/>
                <a:cs typeface="Verdana"/>
                <a:sym typeface="Verdana"/>
              </a:rPr>
              <a:t>There will need to be an operating model in place that enables the above</a:t>
            </a:r>
            <a:endParaRPr sz="1600" b="0" i="0" u="none" strike="noStrike" cap="none">
              <a:solidFill>
                <a:schemeClr val="dk1"/>
              </a:solidFill>
              <a:latin typeface="Verdana"/>
              <a:ea typeface="Verdana"/>
              <a:cs typeface="Verdana"/>
              <a:sym typeface="Verdana"/>
            </a:endParaRPr>
          </a:p>
        </p:txBody>
      </p:sp>
      <p:sp>
        <p:nvSpPr>
          <p:cNvPr id="514" name="Google Shape;514;ga47a04f981_0_122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Verdana"/>
              <a:buNone/>
            </a:pPr>
            <a:fld id="{00000000-1234-1234-1234-123412341234}" type="slidenum">
              <a:rPr lang="en" sz="1200" b="0" i="0" u="none" strike="noStrike" cap="none">
                <a:solidFill>
                  <a:schemeClr val="dk1"/>
                </a:solidFill>
                <a:latin typeface="Verdana"/>
                <a:ea typeface="Verdana"/>
                <a:cs typeface="Verdana"/>
                <a:sym typeface="Verdana"/>
              </a:rPr>
              <a:t>16</a:t>
            </a:fld>
            <a:endParaRPr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1091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9ffc73c11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9ffc73c11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9ffc73c11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9ffc73c1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79ffc73c11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79ffc73c11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d57df2a499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d57df2a499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799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9ffc73c11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9ffc73c1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9ffc73c11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9ffc73c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c96a87159c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c96a87159c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8988d7b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c8988d7b73_0_9:notes"/>
          <p:cNvSpPr txBox="1">
            <a:spLocks noGrp="1"/>
          </p:cNvSpPr>
          <p:nvPr>
            <p:ph type="body" idx="1"/>
          </p:nvPr>
        </p:nvSpPr>
        <p:spPr>
          <a:xfrm>
            <a:off x="685800" y="4343401"/>
            <a:ext cx="5486400" cy="4114800"/>
          </a:xfrm>
          <a:prstGeom prst="rect">
            <a:avLst/>
          </a:prstGeom>
          <a:noFill/>
          <a:ln>
            <a:noFill/>
          </a:ln>
        </p:spPr>
        <p:txBody>
          <a:bodyPr spcFirstLastPara="1" wrap="square" lIns="91225" tIns="91225" rIns="91225" bIns="91225" anchor="t" anchorCtr="0">
            <a:noAutofit/>
          </a:bodyPr>
          <a:lstStyle/>
          <a:p>
            <a:pPr marL="0" lvl="0" indent="0" algn="l" rtl="0">
              <a:lnSpc>
                <a:spcPct val="100000"/>
              </a:lnSpc>
              <a:spcBef>
                <a:spcPts val="500"/>
              </a:spcBef>
              <a:spcAft>
                <a:spcPts val="0"/>
              </a:spcAft>
              <a:buSzPts val="1400"/>
              <a:buNone/>
            </a:pPr>
            <a:r>
              <a:rPr lang="en" sz="1400" dirty="0"/>
              <a:t>Gap with decentralized approach - some teams are big vs small vs have more </a:t>
            </a:r>
            <a:r>
              <a:rPr lang="en" sz="1400" dirty="0" err="1"/>
              <a:t>apis</a:t>
            </a:r>
            <a:r>
              <a:rPr lang="en" sz="1400" dirty="0"/>
              <a:t> than others</a:t>
            </a:r>
            <a:endParaRPr sz="1400" dirty="0"/>
          </a:p>
          <a:p>
            <a:pPr marL="0" lvl="0" indent="0" algn="l" rtl="0">
              <a:lnSpc>
                <a:spcPct val="100000"/>
              </a:lnSpc>
              <a:spcBef>
                <a:spcPts val="500"/>
              </a:spcBef>
              <a:spcAft>
                <a:spcPts val="0"/>
              </a:spcAft>
              <a:buSzPts val="1400"/>
              <a:buNone/>
            </a:pPr>
            <a:r>
              <a:rPr lang="en" sz="1400" dirty="0"/>
              <a:t>Having an API architect in each product team is not feasible and it’s an expensive resource - how do we address this challenge</a:t>
            </a:r>
            <a:endParaRPr sz="1400" dirty="0"/>
          </a:p>
          <a:p>
            <a:pPr marL="0" lvl="0" indent="0" algn="l" rtl="0">
              <a:lnSpc>
                <a:spcPct val="100000"/>
              </a:lnSpc>
              <a:spcBef>
                <a:spcPts val="500"/>
              </a:spcBef>
              <a:spcAft>
                <a:spcPts val="0"/>
              </a:spcAft>
              <a:buSzPts val="1400"/>
              <a:buNone/>
            </a:pPr>
            <a:r>
              <a:rPr lang="en" sz="1400" dirty="0"/>
              <a:t>Right now they </a:t>
            </a:r>
            <a:endParaRPr sz="1400" dirty="0"/>
          </a:p>
          <a:p>
            <a:pPr marL="0" lvl="0" indent="0" algn="l" rtl="0">
              <a:lnSpc>
                <a:spcPct val="100000"/>
              </a:lnSpc>
              <a:spcBef>
                <a:spcPts val="500"/>
              </a:spcBef>
              <a:spcAft>
                <a:spcPts val="0"/>
              </a:spcAft>
              <a:buSzPts val="1400"/>
              <a:buNone/>
            </a:pPr>
            <a:r>
              <a:rPr lang="en" sz="1400" dirty="0"/>
              <a:t>C4E lead - PSEG thinks they should be an architect.  This person stretches across product teams.</a:t>
            </a:r>
            <a:endParaRPr sz="1400" dirty="0"/>
          </a:p>
        </p:txBody>
      </p:sp>
      <p:sp>
        <p:nvSpPr>
          <p:cNvPr id="556" name="Google Shape;556;gc8988d7b73_0_9:notes"/>
          <p:cNvSpPr txBox="1">
            <a:spLocks noGrp="1"/>
          </p:cNvSpPr>
          <p:nvPr>
            <p:ph type="sldNum" idx="12"/>
          </p:nvPr>
        </p:nvSpPr>
        <p:spPr>
          <a:xfrm>
            <a:off x="3884613" y="8685213"/>
            <a:ext cx="2971800" cy="457200"/>
          </a:xfrm>
          <a:prstGeom prst="rect">
            <a:avLst/>
          </a:prstGeom>
          <a:noFill/>
          <a:ln>
            <a:noFill/>
          </a:ln>
        </p:spPr>
        <p:txBody>
          <a:bodyPr spcFirstLastPara="1" wrap="square" lIns="91225" tIns="45575" rIns="91225" bIns="4557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47a04f9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47a04f9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47a04f981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a47a04f981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Verdana"/>
              <a:buNone/>
            </a:pPr>
            <a:r>
              <a:rPr lang="en" sz="1600" b="0" i="0" u="none" strike="noStrike" cap="none">
                <a:solidFill>
                  <a:schemeClr val="dk1"/>
                </a:solidFill>
                <a:latin typeface="Verdana"/>
                <a:ea typeface="Verdana"/>
                <a:cs typeface="Verdana"/>
                <a:sym typeface="Verdana"/>
              </a:rPr>
              <a:t>There will need to be an operating model in place that enables the above</a:t>
            </a:r>
            <a:endParaRPr sz="1600" b="0" i="0" u="none" strike="noStrike" cap="none">
              <a:solidFill>
                <a:schemeClr val="dk1"/>
              </a:solidFill>
              <a:latin typeface="Verdana"/>
              <a:ea typeface="Verdana"/>
              <a:cs typeface="Verdana"/>
              <a:sym typeface="Verdana"/>
            </a:endParaRPr>
          </a:p>
        </p:txBody>
      </p:sp>
      <p:sp>
        <p:nvSpPr>
          <p:cNvPr id="514" name="Google Shape;514;ga47a04f981_0_122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Verdana"/>
              <a:buNone/>
            </a:pPr>
            <a:fld id="{00000000-1234-1234-1234-123412341234}" type="slidenum">
              <a:rPr lang="en" sz="1200" b="0" i="0" u="none" strike="noStrike" cap="none">
                <a:solidFill>
                  <a:schemeClr val="dk1"/>
                </a:solidFill>
                <a:latin typeface="Verdana"/>
                <a:ea typeface="Verdana"/>
                <a:cs typeface="Verdana"/>
                <a:sym typeface="Verdana"/>
              </a:rPr>
              <a:t>5</a:t>
            </a:fld>
            <a:endParaRPr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608688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47a04f981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a47a04f981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Verdana"/>
              <a:buNone/>
            </a:pPr>
            <a:r>
              <a:rPr lang="en" sz="1600" b="0" i="0" u="none" strike="noStrike" cap="none">
                <a:solidFill>
                  <a:schemeClr val="dk1"/>
                </a:solidFill>
                <a:latin typeface="Verdana"/>
                <a:ea typeface="Verdana"/>
                <a:cs typeface="Verdana"/>
                <a:sym typeface="Verdana"/>
              </a:rPr>
              <a:t>There will need to be an operating model in place that enables the above</a:t>
            </a:r>
            <a:endParaRPr sz="1600" b="0" i="0" u="none" strike="noStrike" cap="none">
              <a:solidFill>
                <a:schemeClr val="dk1"/>
              </a:solidFill>
              <a:latin typeface="Verdana"/>
              <a:ea typeface="Verdana"/>
              <a:cs typeface="Verdana"/>
              <a:sym typeface="Verdana"/>
            </a:endParaRPr>
          </a:p>
        </p:txBody>
      </p:sp>
      <p:sp>
        <p:nvSpPr>
          <p:cNvPr id="514" name="Google Shape;514;ga47a04f981_0_122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Verdana"/>
              <a:buNone/>
            </a:pPr>
            <a:fld id="{00000000-1234-1234-1234-123412341234}" type="slidenum">
              <a:rPr lang="en" sz="1200" b="0" i="0" u="none" strike="noStrike" cap="none">
                <a:solidFill>
                  <a:schemeClr val="dk1"/>
                </a:solidFill>
                <a:latin typeface="Verdana"/>
                <a:ea typeface="Verdana"/>
                <a:cs typeface="Verdana"/>
                <a:sym typeface="Verdana"/>
              </a:rPr>
              <a:t>6</a:t>
            </a:fld>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36e8c40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400"/>
              <a:buFont typeface="Verdana"/>
              <a:buNone/>
            </a:pPr>
            <a:endParaRPr/>
          </a:p>
        </p:txBody>
      </p:sp>
      <p:sp>
        <p:nvSpPr>
          <p:cNvPr id="664" name="Google Shape;664;gc36e8c40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36e8c405e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36e8c405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96a87159c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c96a87159c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T_Title">
  <p:cSld name="IT_Title">
    <p:spTree>
      <p:nvGrpSpPr>
        <p:cNvPr id="1" name="Shape 13"/>
        <p:cNvGrpSpPr/>
        <p:nvPr/>
      </p:nvGrpSpPr>
      <p:grpSpPr>
        <a:xfrm>
          <a:off x="0" y="0"/>
          <a:ext cx="0" cy="0"/>
          <a:chOff x="0" y="0"/>
          <a:chExt cx="0" cy="0"/>
        </a:xfrm>
      </p:grpSpPr>
      <p:sp>
        <p:nvSpPr>
          <p:cNvPr id="14" name="Google Shape;14;p2"/>
          <p:cNvSpPr/>
          <p:nvPr/>
        </p:nvSpPr>
        <p:spPr>
          <a:xfrm>
            <a:off x="0" y="0"/>
            <a:ext cx="9144762" cy="5142448"/>
          </a:xfrm>
          <a:custGeom>
            <a:avLst/>
            <a:gdLst/>
            <a:ahLst/>
            <a:cxnLst/>
            <a:rect l="l" t="t" r="r" b="b"/>
            <a:pathLst>
              <a:path w="3352800" h="2002901" extrusionOk="0">
                <a:moveTo>
                  <a:pt x="0" y="2002901"/>
                </a:moveTo>
                <a:lnTo>
                  <a:pt x="2619331" y="0"/>
                </a:lnTo>
                <a:lnTo>
                  <a:pt x="3352800" y="270"/>
                </a:lnTo>
                <a:lnTo>
                  <a:pt x="3352800" y="2002901"/>
                </a:lnTo>
                <a:lnTo>
                  <a:pt x="0" y="2002901"/>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1A7C3"/>
              </a:solidFill>
              <a:latin typeface="Libre Franklin"/>
              <a:ea typeface="Libre Franklin"/>
              <a:cs typeface="Libre Franklin"/>
              <a:sym typeface="Libre Franklin"/>
            </a:endParaRPr>
          </a:p>
        </p:txBody>
      </p:sp>
      <p:sp>
        <p:nvSpPr>
          <p:cNvPr id="15" name="Google Shape;15;p2"/>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16" name="Google Shape;16;p2"/>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pic>
        <p:nvPicPr>
          <p:cNvPr id="17" name="Google Shape;17;p2" descr="PSEG_tag_16_2c_w.png"/>
          <p:cNvPicPr preferRelativeResize="0"/>
          <p:nvPr/>
        </p:nvPicPr>
        <p:blipFill rotWithShape="1">
          <a:blip r:embed="rId2">
            <a:alphaModFix/>
          </a:blip>
          <a:srcRect/>
          <a:stretch/>
        </p:blipFill>
        <p:spPr>
          <a:xfrm>
            <a:off x="4191000" y="4021486"/>
            <a:ext cx="2499018" cy="664814"/>
          </a:xfrm>
          <a:prstGeom prst="rect">
            <a:avLst/>
          </a:prstGeom>
          <a:noFill/>
          <a:ln>
            <a:noFill/>
          </a:ln>
        </p:spPr>
      </p:pic>
      <p:sp>
        <p:nvSpPr>
          <p:cNvPr id="18" name="Google Shape;18;p2"/>
          <p:cNvSpPr txBox="1">
            <a:spLocks noGrp="1"/>
          </p:cNvSpPr>
          <p:nvPr>
            <p:ph type="ctrTitle"/>
          </p:nvPr>
        </p:nvSpPr>
        <p:spPr>
          <a:xfrm rot="-2148373">
            <a:off x="348866" y="1232153"/>
            <a:ext cx="5885694" cy="1058585"/>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rot="-2147281">
            <a:off x="969975" y="2088575"/>
            <a:ext cx="5786712" cy="289494"/>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300"/>
              <a:buNone/>
              <a:defRPr sz="13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20" name="Google Shape;20;p2"/>
          <p:cNvSpPr txBox="1"/>
          <p:nvPr/>
        </p:nvSpPr>
        <p:spPr>
          <a:xfrm rot="-2147281">
            <a:off x="-173025" y="1217553"/>
            <a:ext cx="5786712" cy="289494"/>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
        <p:nvSpPr>
          <p:cNvPr id="21" name="Google Shape;21;p2"/>
          <p:cNvSpPr txBox="1"/>
          <p:nvPr/>
        </p:nvSpPr>
        <p:spPr>
          <a:xfrm>
            <a:off x="413967" y="4442719"/>
            <a:ext cx="20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T_ Body_1">
  <p:cSld name="IT_ Body_1">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594360" y="857250"/>
            <a:ext cx="8001000" cy="3429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30200" algn="l">
              <a:lnSpc>
                <a:spcPct val="100000"/>
              </a:lnSpc>
              <a:spcBef>
                <a:spcPts val="300"/>
              </a:spcBef>
              <a:spcAft>
                <a:spcPts val="0"/>
              </a:spcAft>
              <a:buSzPts val="1600"/>
              <a:buChar char="–"/>
              <a:defRPr sz="2000"/>
            </a:lvl2pPr>
            <a:lvl3pPr marL="1371600" lvl="2" indent="-320039" algn="l">
              <a:lnSpc>
                <a:spcPct val="100000"/>
              </a:lnSpc>
              <a:spcBef>
                <a:spcPts val="300"/>
              </a:spcBef>
              <a:spcAft>
                <a:spcPts val="0"/>
              </a:spcAft>
              <a:buSzPts val="1440"/>
              <a:buChar char="•"/>
              <a:defRPr sz="1800"/>
            </a:lvl3pPr>
            <a:lvl4pPr marL="1828800" lvl="3" indent="-309880" algn="l">
              <a:lnSpc>
                <a:spcPct val="100000"/>
              </a:lnSpc>
              <a:spcBef>
                <a:spcPts val="300"/>
              </a:spcBef>
              <a:spcAft>
                <a:spcPts val="0"/>
              </a:spcAft>
              <a:buSzPts val="1280"/>
              <a:buChar char="–"/>
              <a:defRPr sz="1600"/>
            </a:lvl4pPr>
            <a:lvl5pPr marL="2286000" lvl="4" indent="-299720" algn="l">
              <a:lnSpc>
                <a:spcPct val="100000"/>
              </a:lnSpc>
              <a:spcBef>
                <a:spcPts val="300"/>
              </a:spcBef>
              <a:spcAft>
                <a:spcPts val="0"/>
              </a:spcAft>
              <a:buSzPts val="1120"/>
              <a:buChar char="•"/>
              <a:defRPr sz="14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3" name="Google Shape;63;p11"/>
          <p:cNvSpPr txBox="1">
            <a:spLocks noGrp="1"/>
          </p:cNvSpPr>
          <p:nvPr>
            <p:ph type="ftr" idx="11"/>
          </p:nvPr>
        </p:nvSpPr>
        <p:spPr>
          <a:xfrm>
            <a:off x="3733800" y="4857750"/>
            <a:ext cx="4724400" cy="206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3619500" y="4914900"/>
            <a:ext cx="1905000" cy="1713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r>
              <a:rPr lang="en"/>
              <a:t>Page </a:t>
            </a:r>
            <a:fld id="{00000000-1234-1234-1234-123412341234}" type="slidenum">
              <a:rPr lang="en"/>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T_Body_2">
  <p:cSld name="IT_Body_2">
    <p:spTree>
      <p:nvGrpSpPr>
        <p:cNvPr id="1" name="Shape 68"/>
        <p:cNvGrpSpPr/>
        <p:nvPr/>
      </p:nvGrpSpPr>
      <p:grpSpPr>
        <a:xfrm>
          <a:off x="0" y="0"/>
          <a:ext cx="0" cy="0"/>
          <a:chOff x="0" y="0"/>
          <a:chExt cx="0" cy="0"/>
        </a:xfrm>
      </p:grpSpPr>
      <p:sp>
        <p:nvSpPr>
          <p:cNvPr id="69" name="Google Shape;69;p1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800"/>
              <a:buNone/>
              <a:defRPr/>
            </a:lvl1pPr>
            <a:lvl2pPr marL="914400" lvl="1" indent="-320040" algn="l">
              <a:lnSpc>
                <a:spcPct val="100000"/>
              </a:lnSpc>
              <a:spcBef>
                <a:spcPts val="300"/>
              </a:spcBef>
              <a:spcAft>
                <a:spcPts val="0"/>
              </a:spcAft>
              <a:buSzPts val="1440"/>
              <a:buChar char="–"/>
              <a:defRPr/>
            </a:lvl2pPr>
            <a:lvl3pPr marL="1371600" lvl="2" indent="-320039" algn="l">
              <a:lnSpc>
                <a:spcPct val="100000"/>
              </a:lnSpc>
              <a:spcBef>
                <a:spcPts val="300"/>
              </a:spcBef>
              <a:spcAft>
                <a:spcPts val="0"/>
              </a:spcAft>
              <a:buSzPts val="1440"/>
              <a:buChar char="•"/>
              <a:defRPr/>
            </a:lvl3pPr>
            <a:lvl4pPr marL="1828800" lvl="3" indent="-320039" algn="l">
              <a:lnSpc>
                <a:spcPct val="100000"/>
              </a:lnSpc>
              <a:spcBef>
                <a:spcPts val="300"/>
              </a:spcBef>
              <a:spcAft>
                <a:spcPts val="0"/>
              </a:spcAft>
              <a:buSzPts val="1440"/>
              <a:buChar char="–"/>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4" name="Google Shape;74;p14"/>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75" name="Google Shape;75;p14"/>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300"/>
              </a:spcBef>
              <a:spcAft>
                <a:spcPts val="0"/>
              </a:spcAft>
              <a:buSzPts val="2800"/>
              <a:buNone/>
              <a:defRPr sz="2800"/>
            </a:lvl1pPr>
            <a:lvl2pPr lvl="1" algn="ctr" rtl="0">
              <a:lnSpc>
                <a:spcPct val="100000"/>
              </a:lnSpc>
              <a:spcBef>
                <a:spcPts val="300"/>
              </a:spcBef>
              <a:spcAft>
                <a:spcPts val="0"/>
              </a:spcAft>
              <a:buSzPts val="2800"/>
              <a:buNone/>
              <a:defRPr sz="2800"/>
            </a:lvl2pPr>
            <a:lvl3pPr lvl="2" algn="ctr" rtl="0">
              <a:lnSpc>
                <a:spcPct val="100000"/>
              </a:lnSpc>
              <a:spcBef>
                <a:spcPts val="300"/>
              </a:spcBef>
              <a:spcAft>
                <a:spcPts val="0"/>
              </a:spcAft>
              <a:buSzPts val="2800"/>
              <a:buNone/>
              <a:defRPr sz="2800"/>
            </a:lvl3pPr>
            <a:lvl4pPr lvl="3" algn="ctr" rtl="0">
              <a:lnSpc>
                <a:spcPct val="100000"/>
              </a:lnSpc>
              <a:spcBef>
                <a:spcPts val="300"/>
              </a:spcBef>
              <a:spcAft>
                <a:spcPts val="0"/>
              </a:spcAft>
              <a:buSzPts val="2800"/>
              <a:buNone/>
              <a:defRPr sz="2800"/>
            </a:lvl4pPr>
            <a:lvl5pPr lvl="4" algn="ctr" rtl="0">
              <a:lnSpc>
                <a:spcPct val="100000"/>
              </a:lnSpc>
              <a:spcBef>
                <a:spcPts val="3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80" name="Google Shape;80;p1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83" name="Google Shape;83;p16"/>
          <p:cNvSpPr txBox="1">
            <a:spLocks noGrp="1"/>
          </p:cNvSpPr>
          <p:nvPr>
            <p:ph type="body" idx="1"/>
          </p:nvPr>
        </p:nvSpPr>
        <p:spPr>
          <a:xfrm>
            <a:off x="377134" y="729052"/>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4" name="Google Shape;84;p16"/>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accent2"/>
              </a:buClr>
              <a:buSzPts val="1100"/>
              <a:buFont typeface="Arial"/>
              <a:buNone/>
              <a:defRPr sz="9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ountain Footer Left">
  <p:cSld name="Mountain Footer Left">
    <p:bg>
      <p:bgPr>
        <a:solidFill>
          <a:srgbClr val="FFFFFF"/>
        </a:solidFill>
        <a:effectLst/>
      </p:bgPr>
    </p:bg>
    <p:spTree>
      <p:nvGrpSpPr>
        <p:cNvPr id="1" name="Shape 85"/>
        <p:cNvGrpSpPr/>
        <p:nvPr/>
      </p:nvGrpSpPr>
      <p:grpSpPr>
        <a:xfrm>
          <a:off x="0" y="0"/>
          <a:ext cx="0" cy="0"/>
          <a:chOff x="0" y="0"/>
          <a:chExt cx="0" cy="0"/>
        </a:xfrm>
      </p:grpSpPr>
      <p:pic>
        <p:nvPicPr>
          <p:cNvPr id="86" name="Google Shape;86;p17" descr="Picture 24"/>
          <p:cNvPicPr preferRelativeResize="0"/>
          <p:nvPr/>
        </p:nvPicPr>
        <p:blipFill rotWithShape="1">
          <a:blip r:embed="rId2">
            <a:alphaModFix/>
          </a:blip>
          <a:srcRect/>
          <a:stretch/>
        </p:blipFill>
        <p:spPr>
          <a:xfrm>
            <a:off x="0" y="-12"/>
            <a:ext cx="9141622" cy="5142162"/>
          </a:xfrm>
          <a:prstGeom prst="rect">
            <a:avLst/>
          </a:prstGeom>
          <a:noFill/>
          <a:ln>
            <a:noFill/>
          </a:ln>
        </p:spPr>
      </p:pic>
      <p:sp>
        <p:nvSpPr>
          <p:cNvPr id="87" name="Google Shape;87;p17"/>
          <p:cNvSpPr txBox="1">
            <a:spLocks noGrp="1"/>
          </p:cNvSpPr>
          <p:nvPr>
            <p:ph type="body" idx="1"/>
          </p:nvPr>
        </p:nvSpPr>
        <p:spPr>
          <a:xfrm>
            <a:off x="380119" y="376469"/>
            <a:ext cx="6890700" cy="7425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Clr>
                <a:srgbClr val="03254D"/>
              </a:buClr>
              <a:buSzPts val="2000"/>
              <a:buNone/>
              <a:defRPr sz="2000">
                <a:solidFill>
                  <a:srgbClr val="03254D"/>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8" name="Google Shape;88;p17"/>
          <p:cNvSpPr txBox="1">
            <a:spLocks noGrp="1"/>
          </p:cNvSpPr>
          <p:nvPr>
            <p:ph type="body" idx="2"/>
          </p:nvPr>
        </p:nvSpPr>
        <p:spPr>
          <a:xfrm>
            <a:off x="380119" y="185737"/>
            <a:ext cx="2476200" cy="1476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rgbClr val="0696D7"/>
              </a:buClr>
              <a:buSzPts val="900"/>
              <a:buFont typeface="Arial"/>
              <a:buNone/>
              <a:defRPr sz="900" b="1">
                <a:solidFill>
                  <a:srgbClr val="0696D7"/>
                </a:solidFill>
              </a:defRPr>
            </a:lvl1pPr>
            <a:lvl2pPr marL="914400" lvl="1" indent="-273050" algn="l" rtl="0">
              <a:lnSpc>
                <a:spcPct val="100000"/>
              </a:lnSpc>
              <a:spcBef>
                <a:spcPts val="800"/>
              </a:spcBef>
              <a:spcAft>
                <a:spcPts val="0"/>
              </a:spcAft>
              <a:buClr>
                <a:srgbClr val="5E5B61"/>
              </a:buClr>
              <a:buSzPts val="700"/>
              <a:buChar char="–"/>
              <a:defRPr/>
            </a:lvl2pPr>
            <a:lvl3pPr marL="1371600" lvl="2" indent="-273050" algn="l" rtl="0">
              <a:lnSpc>
                <a:spcPct val="100000"/>
              </a:lnSpc>
              <a:spcBef>
                <a:spcPts val="800"/>
              </a:spcBef>
              <a:spcAft>
                <a:spcPts val="0"/>
              </a:spcAft>
              <a:buClr>
                <a:srgbClr val="5E5B61"/>
              </a:buClr>
              <a:buSzPts val="700"/>
              <a:buChar char="•"/>
              <a:defRPr/>
            </a:lvl3pPr>
            <a:lvl4pPr marL="1828800" lvl="3" indent="-273050" algn="l" rtl="0">
              <a:lnSpc>
                <a:spcPct val="100000"/>
              </a:lnSpc>
              <a:spcBef>
                <a:spcPts val="800"/>
              </a:spcBef>
              <a:spcAft>
                <a:spcPts val="0"/>
              </a:spcAft>
              <a:buClr>
                <a:srgbClr val="5E5B61"/>
              </a:buClr>
              <a:buSzPts val="700"/>
              <a:buChar char="–"/>
              <a:defRPr/>
            </a:lvl4pPr>
            <a:lvl5pPr marL="2286000" lvl="4" indent="-273050" algn="l" rtl="0">
              <a:lnSpc>
                <a:spcPct val="100000"/>
              </a:lnSpc>
              <a:spcBef>
                <a:spcPts val="800"/>
              </a:spcBef>
              <a:spcAft>
                <a:spcPts val="0"/>
              </a:spcAft>
              <a:buClr>
                <a:srgbClr val="5E5B61"/>
              </a:buClr>
              <a:buSzPts val="700"/>
              <a:buChar char="•"/>
              <a:defRPr/>
            </a:lvl5pPr>
            <a:lvl6pPr marL="2743200" lvl="5" indent="-273050" algn="l" rtl="0">
              <a:lnSpc>
                <a:spcPct val="100000"/>
              </a:lnSpc>
              <a:spcBef>
                <a:spcPts val="800"/>
              </a:spcBef>
              <a:spcAft>
                <a:spcPts val="0"/>
              </a:spcAft>
              <a:buClr>
                <a:srgbClr val="5E5B61"/>
              </a:buClr>
              <a:buSzPts val="700"/>
              <a:buChar char="▪"/>
              <a:defRPr/>
            </a:lvl6pPr>
            <a:lvl7pPr marL="3200400" lvl="6" indent="-273050" algn="l" rtl="0">
              <a:lnSpc>
                <a:spcPct val="100000"/>
              </a:lnSpc>
              <a:spcBef>
                <a:spcPts val="800"/>
              </a:spcBef>
              <a:spcAft>
                <a:spcPts val="0"/>
              </a:spcAft>
              <a:buClr>
                <a:srgbClr val="5E5B61"/>
              </a:buClr>
              <a:buSzPts val="700"/>
              <a:buChar char="▪"/>
              <a:defRPr/>
            </a:lvl7pPr>
            <a:lvl8pPr marL="3657600" lvl="7" indent="-273050" algn="l" rtl="0">
              <a:lnSpc>
                <a:spcPct val="100000"/>
              </a:lnSpc>
              <a:spcBef>
                <a:spcPts val="800"/>
              </a:spcBef>
              <a:spcAft>
                <a:spcPts val="0"/>
              </a:spcAft>
              <a:buClr>
                <a:srgbClr val="5E5B61"/>
              </a:buClr>
              <a:buSzPts val="700"/>
              <a:buChar char="▪"/>
              <a:defRPr/>
            </a:lvl8pPr>
            <a:lvl9pPr marL="4114800" lvl="8" indent="-273050" algn="l" rtl="0">
              <a:lnSpc>
                <a:spcPct val="100000"/>
              </a:lnSpc>
              <a:spcBef>
                <a:spcPts val="800"/>
              </a:spcBef>
              <a:spcAft>
                <a:spcPts val="0"/>
              </a:spcAft>
              <a:buClr>
                <a:srgbClr val="5E5B61"/>
              </a:buClr>
              <a:buSzPts val="700"/>
              <a:buChar char="▪"/>
              <a:defRPr/>
            </a:lvl9pPr>
          </a:lstStyle>
          <a:p>
            <a:endParaRPr/>
          </a:p>
        </p:txBody>
      </p:sp>
      <p:sp>
        <p:nvSpPr>
          <p:cNvPr id="89" name="Google Shape;89;p17"/>
          <p:cNvSpPr/>
          <p:nvPr/>
        </p:nvSpPr>
        <p:spPr>
          <a:xfrm>
            <a:off x="380119" y="-366638"/>
            <a:ext cx="1190700" cy="23820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0" name="Google Shape;90;p17"/>
          <p:cNvSpPr/>
          <p:nvPr/>
        </p:nvSpPr>
        <p:spPr>
          <a:xfrm>
            <a:off x="1818448"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1" name="Google Shape;91;p17"/>
          <p:cNvSpPr/>
          <p:nvPr/>
        </p:nvSpPr>
        <p:spPr>
          <a:xfrm>
            <a:off x="3256777"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2" name="Google Shape;92;p17"/>
          <p:cNvSpPr/>
          <p:nvPr/>
        </p:nvSpPr>
        <p:spPr>
          <a:xfrm>
            <a:off x="4695105"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3" name="Google Shape;93;p17"/>
          <p:cNvSpPr/>
          <p:nvPr/>
        </p:nvSpPr>
        <p:spPr>
          <a:xfrm>
            <a:off x="6133434"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
        <p:nvSpPr>
          <p:cNvPr id="94" name="Google Shape;94;p17"/>
          <p:cNvSpPr/>
          <p:nvPr/>
        </p:nvSpPr>
        <p:spPr>
          <a:xfrm>
            <a:off x="7571762" y="-366638"/>
            <a:ext cx="1190700" cy="2382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400"/>
              <a:buFont typeface="IBM Plex Sans Light"/>
              <a:buNone/>
            </a:pPr>
            <a:endParaRPr sz="1400" b="0" i="0" u="none" strike="noStrike" cap="none">
              <a:solidFill>
                <a:srgbClr val="205CA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1 - Basic">
  <p:cSld name="Basic">
    <p:bg>
      <p:bgPr>
        <a:solidFill>
          <a:srgbClr val="F4F4F4"/>
        </a:solidFill>
        <a:effectLst/>
      </p:bgPr>
    </p:bg>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a:stretch/>
        </p:blipFill>
        <p:spPr>
          <a:xfrm>
            <a:off x="0" y="670"/>
            <a:ext cx="9141614" cy="5142158"/>
          </a:xfrm>
          <a:prstGeom prst="rect">
            <a:avLst/>
          </a:prstGeom>
          <a:noFill/>
          <a:ln>
            <a:noFill/>
          </a:ln>
        </p:spPr>
      </p:pic>
      <p:sp>
        <p:nvSpPr>
          <p:cNvPr id="97" name="Google Shape;97;p18"/>
          <p:cNvSpPr txBox="1">
            <a:spLocks noGrp="1"/>
          </p:cNvSpPr>
          <p:nvPr>
            <p:ph type="body" idx="1"/>
          </p:nvPr>
        </p:nvSpPr>
        <p:spPr>
          <a:xfrm>
            <a:off x="428737" y="12089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solidFill>
                  <a:schemeClr val="accent2"/>
                </a:solidFill>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98" name="Google Shape;98;p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99" name="Google Shape;99;p18"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
        <p:nvSpPr>
          <p:cNvPr id="100" name="Google Shape;100;p1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1" name="Google Shape;101;p18"/>
          <p:cNvSpPr txBox="1">
            <a:spLocks noGrp="1"/>
          </p:cNvSpPr>
          <p:nvPr>
            <p:ph type="title"/>
          </p:nvPr>
        </p:nvSpPr>
        <p:spPr>
          <a:xfrm>
            <a:off x="428740" y="47625"/>
            <a:ext cx="82863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duct Story ">
  <p:cSld name="Product Story ">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a:stretch/>
        </p:blipFill>
        <p:spPr>
          <a:xfrm>
            <a:off x="0" y="670"/>
            <a:ext cx="9141614" cy="5142161"/>
          </a:xfrm>
          <a:prstGeom prst="rect">
            <a:avLst/>
          </a:prstGeom>
          <a:noFill/>
          <a:ln>
            <a:noFill/>
          </a:ln>
        </p:spPr>
      </p:pic>
      <p:sp>
        <p:nvSpPr>
          <p:cNvPr id="104" name="Google Shape;104;p19"/>
          <p:cNvSpPr txBox="1">
            <a:spLocks noGrp="1"/>
          </p:cNvSpPr>
          <p:nvPr>
            <p:ph type="body" idx="1"/>
          </p:nvPr>
        </p:nvSpPr>
        <p:spPr>
          <a:xfrm>
            <a:off x="429072" y="1323214"/>
            <a:ext cx="3487800" cy="3167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SzPts val="1400"/>
              <a:buNone/>
              <a:defRPr sz="1400" b="1"/>
            </a:lvl1pPr>
            <a:lvl2pPr marL="914400" lvl="1" indent="-228600" algn="l" rtl="0">
              <a:lnSpc>
                <a:spcPct val="90000"/>
              </a:lnSpc>
              <a:spcBef>
                <a:spcPts val="200"/>
              </a:spcBef>
              <a:spcAft>
                <a:spcPts val="0"/>
              </a:spcAft>
              <a:buSzPts val="1200"/>
              <a:buFont typeface="Arial"/>
              <a:buNone/>
              <a:defRPr sz="1200"/>
            </a:lvl2pPr>
            <a:lvl3pPr marL="1371600" lvl="2" indent="-304800" algn="l" rtl="0">
              <a:lnSpc>
                <a:spcPct val="90000"/>
              </a:lnSpc>
              <a:spcBef>
                <a:spcPts val="400"/>
              </a:spcBef>
              <a:spcAft>
                <a:spcPts val="0"/>
              </a:spcAft>
              <a:buSzPts val="1200"/>
              <a:buChar char="•"/>
              <a:defRPr sz="1200"/>
            </a:lvl3pPr>
            <a:lvl4pPr marL="1828800" lvl="3" indent="-298450" algn="l" rtl="0">
              <a:lnSpc>
                <a:spcPct val="90000"/>
              </a:lnSpc>
              <a:spcBef>
                <a:spcPts val="500"/>
              </a:spcBef>
              <a:spcAft>
                <a:spcPts val="0"/>
              </a:spcAft>
              <a:buSzPts val="1100"/>
              <a:buChar char="–"/>
              <a:defRPr sz="1100"/>
            </a:lvl4pPr>
            <a:lvl5pPr marL="2286000" lvl="4" indent="-228600" algn="l" rtl="0">
              <a:lnSpc>
                <a:spcPct val="90000"/>
              </a:lnSpc>
              <a:spcBef>
                <a:spcPts val="500"/>
              </a:spcBef>
              <a:spcAft>
                <a:spcPts val="0"/>
              </a:spcAft>
              <a:buSzPts val="1280"/>
              <a:buNone/>
              <a:defRPr sz="14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5" name="Google Shape;105;p19"/>
          <p:cNvSpPr txBox="1">
            <a:spLocks noGrp="1"/>
          </p:cNvSpPr>
          <p:nvPr>
            <p:ph type="body" idx="2"/>
          </p:nvPr>
        </p:nvSpPr>
        <p:spPr>
          <a:xfrm>
            <a:off x="429074" y="822884"/>
            <a:ext cx="3717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a:solidFill>
                  <a:srgbClr val="205CA0"/>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6" name="Google Shape;106;p19"/>
          <p:cNvSpPr txBox="1">
            <a:spLocks noGrp="1"/>
          </p:cNvSpPr>
          <p:nvPr>
            <p:ph type="title"/>
          </p:nvPr>
        </p:nvSpPr>
        <p:spPr>
          <a:xfrm>
            <a:off x="429075" y="47625"/>
            <a:ext cx="37170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sz="23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9"/>
          <p:cNvSpPr txBox="1">
            <a:spLocks noGrp="1"/>
          </p:cNvSpPr>
          <p:nvPr>
            <p:ph type="body" idx="3"/>
          </p:nvPr>
        </p:nvSpPr>
        <p:spPr>
          <a:xfrm>
            <a:off x="5717269" y="3258616"/>
            <a:ext cx="3240300" cy="274200"/>
          </a:xfrm>
          <a:prstGeom prst="rect">
            <a:avLst/>
          </a:prstGeom>
          <a:noFill/>
          <a:ln>
            <a:noFill/>
          </a:ln>
        </p:spPr>
        <p:txBody>
          <a:bodyPr spcFirstLastPara="1" wrap="square" lIns="47625" tIns="47625" rIns="47625" bIns="47625" anchor="ctr" anchorCtr="0">
            <a:noAutofit/>
          </a:bodyPr>
          <a:lstStyle>
            <a:lvl1pPr marL="457200" lvl="0" indent="-228600" algn="l" rtl="0">
              <a:lnSpc>
                <a:spcPct val="90000"/>
              </a:lnSpc>
              <a:spcBef>
                <a:spcPts val="500"/>
              </a:spcBef>
              <a:spcAft>
                <a:spcPts val="0"/>
              </a:spcAft>
              <a:buSzPts val="1200"/>
              <a:buNone/>
              <a:defRPr sz="1200" b="1">
                <a:solidFill>
                  <a:srgbClr val="535353"/>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08" name="Google Shape;108;p19"/>
          <p:cNvSpPr txBox="1">
            <a:spLocks noGrp="1"/>
          </p:cNvSpPr>
          <p:nvPr>
            <p:ph type="body" idx="4"/>
          </p:nvPr>
        </p:nvSpPr>
        <p:spPr>
          <a:xfrm>
            <a:off x="4210721" y="3215186"/>
            <a:ext cx="1347900" cy="318000"/>
          </a:xfrm>
          <a:prstGeom prst="rect">
            <a:avLst/>
          </a:prstGeom>
          <a:solidFill>
            <a:srgbClr val="F5EEEB"/>
          </a:solidFill>
          <a:ln w="9525" cap="flat" cmpd="sng">
            <a:solidFill>
              <a:srgbClr val="828083"/>
            </a:solidFill>
            <a:prstDash val="solid"/>
            <a:round/>
            <a:headEnd type="none" w="sm" len="sm"/>
            <a:tailEnd type="none" w="sm" len="sm"/>
          </a:ln>
        </p:spPr>
        <p:txBody>
          <a:bodyPr spcFirstLastPara="1" wrap="square" lIns="0" tIns="0" rIns="0" bIns="0" anchor="ctr" anchorCtr="0">
            <a:noAutofit/>
          </a:bodyPr>
          <a:lstStyle>
            <a:lvl1pPr marL="457200" lvl="0" indent="-228600" algn="ctr" rtl="0">
              <a:spcBef>
                <a:spcPts val="0"/>
              </a:spcBef>
              <a:spcAft>
                <a:spcPts val="0"/>
              </a:spcAft>
              <a:buSzPts val="600"/>
              <a:buNone/>
              <a:defRPr sz="600">
                <a:solidFill>
                  <a:srgbClr val="535353"/>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cxnSp>
        <p:nvCxnSpPr>
          <p:cNvPr id="109" name="Google Shape;109;p19"/>
          <p:cNvCxnSpPr/>
          <p:nvPr/>
        </p:nvCxnSpPr>
        <p:spPr>
          <a:xfrm>
            <a:off x="5638766" y="3236960"/>
            <a:ext cx="0" cy="274200"/>
          </a:xfrm>
          <a:prstGeom prst="straightConnector1">
            <a:avLst/>
          </a:prstGeom>
          <a:noFill/>
          <a:ln w="12700" cap="flat" cmpd="sng">
            <a:solidFill>
              <a:srgbClr val="BCBABD"/>
            </a:solidFill>
            <a:prstDash val="solid"/>
            <a:round/>
            <a:headEnd type="none" w="sm" len="sm"/>
            <a:tailEnd type="none" w="sm" len="sm"/>
          </a:ln>
        </p:spPr>
      </p:cxnSp>
      <p:pic>
        <p:nvPicPr>
          <p:cNvPr id="110" name="Google Shape;110;p19" descr="pasted-image.pdf"/>
          <p:cNvPicPr preferRelativeResize="0"/>
          <p:nvPr/>
        </p:nvPicPr>
        <p:blipFill rotWithShape="1">
          <a:blip r:embed="rId3">
            <a:alphaModFix/>
          </a:blip>
          <a:srcRect/>
          <a:stretch/>
        </p:blipFill>
        <p:spPr>
          <a:xfrm>
            <a:off x="8275084" y="424095"/>
            <a:ext cx="476801" cy="333821"/>
          </a:xfrm>
          <a:prstGeom prst="rect">
            <a:avLst/>
          </a:prstGeom>
          <a:noFill/>
          <a:ln>
            <a:noFill/>
          </a:ln>
        </p:spPr>
      </p:pic>
      <p:sp>
        <p:nvSpPr>
          <p:cNvPr id="111" name="Google Shape;111;p19"/>
          <p:cNvSpPr txBox="1">
            <a:spLocks noGrp="1"/>
          </p:cNvSpPr>
          <p:nvPr>
            <p:ph type="body" idx="5"/>
          </p:nvPr>
        </p:nvSpPr>
        <p:spPr>
          <a:xfrm>
            <a:off x="4222484" y="3648920"/>
            <a:ext cx="4643400" cy="8775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100"/>
              <a:buNone/>
              <a:defRPr sz="1100" b="1"/>
            </a:lvl1pPr>
            <a:lvl2pPr marL="914400" lvl="1" indent="-228600" algn="l" rtl="0">
              <a:spcBef>
                <a:spcPts val="200"/>
              </a:spcBef>
              <a:spcAft>
                <a:spcPts val="0"/>
              </a:spcAft>
              <a:buSzPts val="1100"/>
              <a:buNone/>
              <a:defRPr sz="1100"/>
            </a:lvl2pPr>
            <a:lvl3pPr marL="1371600" lvl="2" indent="-298450" algn="l" rtl="0">
              <a:spcBef>
                <a:spcPts val="200"/>
              </a:spcBef>
              <a:spcAft>
                <a:spcPts val="0"/>
              </a:spcAft>
              <a:buSzPts val="1100"/>
              <a:buChar char="•"/>
              <a:defRPr sz="1100"/>
            </a:lvl3pPr>
            <a:lvl4pPr marL="1828800" lvl="3" indent="-298450" algn="l" rtl="0">
              <a:spcBef>
                <a:spcPts val="500"/>
              </a:spcBef>
              <a:spcAft>
                <a:spcPts val="0"/>
              </a:spcAft>
              <a:buSzPts val="1100"/>
              <a:buChar char="–"/>
              <a:defRPr sz="1100"/>
            </a:lvl4pPr>
            <a:lvl5pPr marL="2286000" lvl="4" indent="-228600" algn="l" rtl="0">
              <a:spcBef>
                <a:spcPts val="500"/>
              </a:spcBef>
              <a:spcAft>
                <a:spcPts val="0"/>
              </a:spcAft>
              <a:buSzPts val="1280"/>
              <a:buNone/>
              <a:defRPr sz="1100"/>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 - Basic 2">
  <p:cSld name="D - Basic_1">
    <p:bg>
      <p:bgPr>
        <a:solidFill>
          <a:schemeClr val="lt1"/>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377134" y="726720"/>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
        <p:nvSpPr>
          <p:cNvPr id="114" name="Google Shape;114;p20"/>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15" name="Google Shape;115;p20"/>
          <p:cNvSpPr txBox="1">
            <a:spLocks noGrp="1"/>
          </p:cNvSpPr>
          <p:nvPr>
            <p:ph type="body" idx="2"/>
          </p:nvPr>
        </p:nvSpPr>
        <p:spPr>
          <a:xfrm>
            <a:off x="383931" y="1212217"/>
            <a:ext cx="8274300" cy="316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8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accent2"/>
              </a:buClr>
              <a:buSzPts val="1100"/>
              <a:buFont typeface="Arial"/>
              <a:buNone/>
              <a:defRPr sz="15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T_ Bullet Text">
  <p:cSld name="IT_ Bullet Tex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a:latin typeface="Libre Franklin Thin"/>
                <a:ea typeface="Libre Franklin Thin"/>
                <a:cs typeface="Libre Franklin Thin"/>
                <a:sym typeface="Libre Franklin Th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300"/>
              </a:spcBef>
              <a:spcAft>
                <a:spcPts val="0"/>
              </a:spcAft>
              <a:buClr>
                <a:schemeClr val="accent6"/>
              </a:buClr>
              <a:buSzPts val="2400"/>
              <a:buFont typeface="Arial"/>
              <a:buChar char="•"/>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chemeClr val="accent6"/>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chemeClr val="accent6"/>
              </a:buClr>
              <a:buSzPts val="1280"/>
              <a:buFont typeface="Arial"/>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25" name="Google Shape;25;p3"/>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4 - Footer Left">
  <p:cSld name="Footer Left">
    <p:bg>
      <p:bgPr>
        <a:solidFill>
          <a:srgbClr val="F4F4F4"/>
        </a:solidFill>
        <a:effectLst/>
      </p:bgPr>
    </p:bg>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a:stretch/>
        </p:blipFill>
        <p:spPr>
          <a:xfrm>
            <a:off x="1" y="670"/>
            <a:ext cx="9134476" cy="5138142"/>
          </a:xfrm>
          <a:prstGeom prst="rect">
            <a:avLst/>
          </a:prstGeom>
          <a:noFill/>
          <a:ln>
            <a:noFill/>
          </a:ln>
        </p:spPr>
      </p:pic>
      <p:sp>
        <p:nvSpPr>
          <p:cNvPr id="118" name="Google Shape;118;p21"/>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1"/>
          <p:cNvSpPr txBox="1">
            <a:spLocks noGrp="1"/>
          </p:cNvSpPr>
          <p:nvPr>
            <p:ph type="body" idx="1"/>
          </p:nvPr>
        </p:nvSpPr>
        <p:spPr>
          <a:xfrm>
            <a:off x="428737" y="1208915"/>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20" name="Google Shape;120;p21"/>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21" name="Google Shape;121;p21" descr="pasted-image.pdf"/>
          <p:cNvPicPr preferRelativeResize="0"/>
          <p:nvPr/>
        </p:nvPicPr>
        <p:blipFill rotWithShape="1">
          <a:blip r:embed="rId3">
            <a:alphaModFix/>
          </a:blip>
          <a:srcRect/>
          <a:stretch/>
        </p:blipFill>
        <p:spPr>
          <a:xfrm>
            <a:off x="8275084" y="424095"/>
            <a:ext cx="476428" cy="33356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22"/>
          <p:cNvSpPr txBox="1">
            <a:spLocks noGrp="1"/>
          </p:cNvSpPr>
          <p:nvPr>
            <p:ph type="body" idx="1"/>
          </p:nvPr>
        </p:nvSpPr>
        <p:spPr>
          <a:xfrm>
            <a:off x="425620" y="822956"/>
            <a:ext cx="6787200" cy="328500"/>
          </a:xfrm>
          <a:prstGeom prst="rect">
            <a:avLst/>
          </a:prstGeom>
        </p:spPr>
        <p:txBody>
          <a:bodyPr spcFirstLastPara="1" wrap="square" lIns="0" tIns="0" rIns="0" bIns="0" anchor="t" anchorCtr="0">
            <a:noAutofit/>
          </a:bodyPr>
          <a:lstStyle>
            <a:lvl1pPr marL="457200" lvl="0" indent="-228600" rtl="0">
              <a:spcBef>
                <a:spcPts val="300"/>
              </a:spcBef>
              <a:spcAft>
                <a:spcPts val="0"/>
              </a:spcAft>
              <a:buClr>
                <a:schemeClr val="dk1"/>
              </a:buClr>
              <a:buSzPts val="1700"/>
              <a:buNone/>
              <a:defRPr sz="1700">
                <a:solidFill>
                  <a:schemeClr val="dk1"/>
                </a:solidFill>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24" name="Google Shape;124;p22"/>
          <p:cNvSpPr txBox="1">
            <a:spLocks noGrp="1"/>
          </p:cNvSpPr>
          <p:nvPr>
            <p:ph type="title"/>
          </p:nvPr>
        </p:nvSpPr>
        <p:spPr>
          <a:xfrm>
            <a:off x="432489" y="48000"/>
            <a:ext cx="6653700" cy="7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22"/>
          <p:cNvSpPr txBox="1">
            <a:spLocks noGrp="1"/>
          </p:cNvSpPr>
          <p:nvPr>
            <p:ph type="body" idx="2"/>
          </p:nvPr>
        </p:nvSpPr>
        <p:spPr>
          <a:xfrm>
            <a:off x="429054" y="1312781"/>
            <a:ext cx="8292900" cy="3347700"/>
          </a:xfrm>
          <a:prstGeom prst="rect">
            <a:avLst/>
          </a:prstGeom>
        </p:spPr>
        <p:txBody>
          <a:bodyPr spcFirstLastPara="1" wrap="square" lIns="0" tIns="0" rIns="0" bIns="0" anchor="t" anchorCtr="0">
            <a:noAutofit/>
          </a:bodyPr>
          <a:lstStyle>
            <a:lvl1pPr marL="457200" lvl="0" indent="-228600" rtl="0">
              <a:spcBef>
                <a:spcPts val="300"/>
              </a:spcBef>
              <a:spcAft>
                <a:spcPts val="0"/>
              </a:spcAft>
              <a:buSzPts val="2400"/>
              <a:buNone/>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26" name="Google Shape;126;p22"/>
          <p:cNvSpPr txBox="1">
            <a:spLocks noGrp="1"/>
          </p:cNvSpPr>
          <p:nvPr>
            <p:ph type="sldNum" idx="12"/>
          </p:nvPr>
        </p:nvSpPr>
        <p:spPr>
          <a:xfrm>
            <a:off x="8038800" y="4852894"/>
            <a:ext cx="686400" cy="290700"/>
          </a:xfrm>
          <a:prstGeom prst="rect">
            <a:avLst/>
          </a:prstGeom>
          <a:noFill/>
          <a:ln>
            <a:noFill/>
          </a:ln>
        </p:spPr>
        <p:txBody>
          <a:bodyPr spcFirstLastPara="1" wrap="square" lIns="68625" tIns="68625" rIns="68625" bIns="6862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asic - Title Only">
    <p:spTree>
      <p:nvGrpSpPr>
        <p:cNvPr id="1" name="Shape 127"/>
        <p:cNvGrpSpPr/>
        <p:nvPr/>
      </p:nvGrpSpPr>
      <p:grpSpPr>
        <a:xfrm>
          <a:off x="0" y="0"/>
          <a:ext cx="0" cy="0"/>
          <a:chOff x="0" y="0"/>
          <a:chExt cx="0" cy="0"/>
        </a:xfrm>
      </p:grpSpPr>
      <p:sp>
        <p:nvSpPr>
          <p:cNvPr id="128" name="Google Shape;128;p23"/>
          <p:cNvSpPr/>
          <p:nvPr/>
        </p:nvSpPr>
        <p:spPr>
          <a:xfrm>
            <a:off x="113" y="19"/>
            <a:ext cx="9144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1 - Above Trees Vignette - Left">
  <p:cSld name="Above Trees Vignette - Left">
    <p:bg>
      <p:bgPr>
        <a:solidFill>
          <a:srgbClr val="F4F4F4"/>
        </a:solidFill>
        <a:effectLst/>
      </p:bgPr>
    </p:bg>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a:stretch/>
        </p:blipFill>
        <p:spPr>
          <a:xfrm>
            <a:off x="1" y="1341"/>
            <a:ext cx="9141615" cy="5142158"/>
          </a:xfrm>
          <a:prstGeom prst="rect">
            <a:avLst/>
          </a:prstGeom>
          <a:noFill/>
          <a:ln>
            <a:noFill/>
          </a:ln>
        </p:spPr>
      </p:pic>
      <p:sp>
        <p:nvSpPr>
          <p:cNvPr id="131" name="Google Shape;131;p24"/>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24"/>
          <p:cNvSpPr txBox="1">
            <a:spLocks noGrp="1"/>
          </p:cNvSpPr>
          <p:nvPr>
            <p:ph type="body" idx="1"/>
          </p:nvPr>
        </p:nvSpPr>
        <p:spPr>
          <a:xfrm>
            <a:off x="428737" y="1208916"/>
            <a:ext cx="82866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133" name="Google Shape;133;p24"/>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0"/>
              </a:spcBef>
              <a:spcAft>
                <a:spcPts val="0"/>
              </a:spcAft>
              <a:buClr>
                <a:schemeClr val="accent2"/>
              </a:buClr>
              <a:buSzPts val="1400"/>
              <a:buChar char="▪"/>
              <a:defRPr/>
            </a:lvl7pPr>
            <a:lvl8pPr marL="3657600" lvl="7" indent="-317500" algn="l" rtl="0">
              <a:spcBef>
                <a:spcPts val="0"/>
              </a:spcBef>
              <a:spcAft>
                <a:spcPts val="0"/>
              </a:spcAft>
              <a:buClr>
                <a:schemeClr val="accent2"/>
              </a:buClr>
              <a:buSzPts val="1400"/>
              <a:buChar char="▪"/>
              <a:defRPr/>
            </a:lvl8pPr>
            <a:lvl9pPr marL="4114800" lvl="8" indent="-317500" algn="l" rtl="0">
              <a:spcBef>
                <a:spcPts val="0"/>
              </a:spcBef>
              <a:spcAft>
                <a:spcPts val="0"/>
              </a:spcAft>
              <a:buClr>
                <a:schemeClr val="accent2"/>
              </a:buClr>
              <a:buSzPts val="1400"/>
              <a:buChar char="▪"/>
              <a:defRPr/>
            </a:lvl9pPr>
          </a:lstStyle>
          <a:p>
            <a:endParaRPr/>
          </a:p>
        </p:txBody>
      </p:sp>
      <p:pic>
        <p:nvPicPr>
          <p:cNvPr id="134" name="Google Shape;134;p24" descr="pasted-image.pdf"/>
          <p:cNvPicPr preferRelativeResize="0"/>
          <p:nvPr/>
        </p:nvPicPr>
        <p:blipFill rotWithShape="1">
          <a:blip r:embed="rId3">
            <a:alphaModFix/>
          </a:blip>
          <a:srcRect/>
          <a:stretch/>
        </p:blipFill>
        <p:spPr>
          <a:xfrm>
            <a:off x="8275084" y="424095"/>
            <a:ext cx="476800" cy="33382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AND_BODY_1">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25620" y="48000"/>
            <a:ext cx="6653700" cy="7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25"/>
          <p:cNvSpPr txBox="1">
            <a:spLocks noGrp="1"/>
          </p:cNvSpPr>
          <p:nvPr>
            <p:ph type="sldNum" idx="12"/>
          </p:nvPr>
        </p:nvSpPr>
        <p:spPr>
          <a:xfrm>
            <a:off x="8038800" y="4852894"/>
            <a:ext cx="686400" cy="290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38" name="Google Shape;138;p25"/>
          <p:cNvSpPr txBox="1">
            <a:spLocks noGrp="1"/>
          </p:cNvSpPr>
          <p:nvPr>
            <p:ph type="body" idx="1"/>
          </p:nvPr>
        </p:nvSpPr>
        <p:spPr>
          <a:xfrm>
            <a:off x="425620" y="822956"/>
            <a:ext cx="6787200" cy="328500"/>
          </a:xfrm>
          <a:prstGeom prst="rect">
            <a:avLst/>
          </a:prstGeom>
        </p:spPr>
        <p:txBody>
          <a:bodyPr spcFirstLastPara="1" wrap="square" lIns="0" tIns="0" rIns="0" bIns="0" anchor="t" anchorCtr="0">
            <a:noAutofit/>
          </a:bodyPr>
          <a:lstStyle>
            <a:lvl1pPr marL="457200" lvl="0" indent="-228600" rtl="0">
              <a:spcBef>
                <a:spcPts val="300"/>
              </a:spcBef>
              <a:spcAft>
                <a:spcPts val="0"/>
              </a:spcAft>
              <a:buClr>
                <a:schemeClr val="dk1"/>
              </a:buClr>
              <a:buSzPts val="1700"/>
              <a:buNone/>
              <a:defRPr sz="1700">
                <a:solidFill>
                  <a:schemeClr val="dk1"/>
                </a:solidFill>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04800" y="304800"/>
            <a:ext cx="6671100" cy="5727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141" name="Google Shape;141;p26"/>
          <p:cNvSpPr txBox="1">
            <a:spLocks noGrp="1"/>
          </p:cNvSpPr>
          <p:nvPr>
            <p:ph type="body" idx="1"/>
          </p:nvPr>
        </p:nvSpPr>
        <p:spPr>
          <a:xfrm>
            <a:off x="304800" y="1152475"/>
            <a:ext cx="8520600" cy="3416400"/>
          </a:xfrm>
          <a:prstGeom prst="rect">
            <a:avLst/>
          </a:prstGeom>
        </p:spPr>
        <p:txBody>
          <a:bodyPr spcFirstLastPara="1" wrap="square" lIns="0" tIns="0" rIns="0" bIns="0" anchor="t" anchorCtr="0">
            <a:noAutofit/>
          </a:bodyPr>
          <a:lstStyle>
            <a:lvl1pPr marL="457200" lvl="0" indent="-228600" rtl="0">
              <a:spcBef>
                <a:spcPts val="300"/>
              </a:spcBef>
              <a:spcAft>
                <a:spcPts val="0"/>
              </a:spcAft>
              <a:buSzPts val="2400"/>
              <a:buNone/>
              <a:defRPr/>
            </a:lvl1pPr>
            <a:lvl2pPr marL="914400" lvl="1" indent="-340360" rtl="0">
              <a:spcBef>
                <a:spcPts val="300"/>
              </a:spcBef>
              <a:spcAft>
                <a:spcPts val="0"/>
              </a:spcAft>
              <a:buSzPts val="1760"/>
              <a:buChar char="–"/>
              <a:defRPr/>
            </a:lvl2pPr>
            <a:lvl3pPr marL="1371600" lvl="2" indent="-330200" rtl="0">
              <a:spcBef>
                <a:spcPts val="300"/>
              </a:spcBef>
              <a:spcAft>
                <a:spcPts val="0"/>
              </a:spcAft>
              <a:buSzPts val="1600"/>
              <a:buChar char="•"/>
              <a:defRPr/>
            </a:lvl3pPr>
            <a:lvl4pPr marL="1828800" lvl="3" indent="-309880" rtl="0">
              <a:spcBef>
                <a:spcPts val="300"/>
              </a:spcBef>
              <a:spcAft>
                <a:spcPts val="0"/>
              </a:spcAft>
              <a:buSzPts val="1280"/>
              <a:buChar char="–"/>
              <a:defRPr/>
            </a:lvl4pPr>
            <a:lvl5pPr marL="2286000" lvl="4" indent="-309879" rtl="0">
              <a:spcBef>
                <a:spcPts val="300"/>
              </a:spcBef>
              <a:spcAft>
                <a:spcPts val="0"/>
              </a:spcAft>
              <a:buSzPts val="128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142" name="Google Shape;142;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r="8625" b="8625"/>
          <a:stretch/>
        </p:blipFill>
        <p:spPr>
          <a:xfrm>
            <a:off x="0" y="0"/>
            <a:ext cx="9144000" cy="514350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ory Pane">
  <p:cSld name="TITLE_2">
    <p:bg>
      <p:bgPr>
        <a:solidFill>
          <a:srgbClr val="EFEFEF"/>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47" name="Google Shape;147;p28"/>
          <p:cNvSpPr txBox="1"/>
          <p:nvPr/>
        </p:nvSpPr>
        <p:spPr>
          <a:xfrm>
            <a:off x="135700" y="45350"/>
            <a:ext cx="6087300" cy="6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rgbClr val="434343"/>
              </a:solidFill>
              <a:latin typeface="Georgia"/>
              <a:ea typeface="Georgia"/>
              <a:cs typeface="Georgia"/>
              <a:sym typeface="Georgia"/>
            </a:endParaRPr>
          </a:p>
        </p:txBody>
      </p:sp>
      <p:sp>
        <p:nvSpPr>
          <p:cNvPr id="148" name="Google Shape;148;p28"/>
          <p:cNvSpPr/>
          <p:nvPr/>
        </p:nvSpPr>
        <p:spPr>
          <a:xfrm rot="10800000" flipH="1">
            <a:off x="0" y="0"/>
            <a:ext cx="137400" cy="638700"/>
          </a:xfrm>
          <a:prstGeom prst="rect">
            <a:avLst/>
          </a:prstGeom>
          <a:solidFill>
            <a:srgbClr val="ED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0" y="4229100"/>
            <a:ext cx="9144000" cy="91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28"/>
          <p:cNvCxnSpPr/>
          <p:nvPr/>
        </p:nvCxnSpPr>
        <p:spPr>
          <a:xfrm>
            <a:off x="3281525" y="4356125"/>
            <a:ext cx="0" cy="543900"/>
          </a:xfrm>
          <a:prstGeom prst="straightConnector1">
            <a:avLst/>
          </a:prstGeom>
          <a:noFill/>
          <a:ln w="9525" cap="flat" cmpd="sng">
            <a:solidFill>
              <a:srgbClr val="999999"/>
            </a:solidFill>
            <a:prstDash val="solid"/>
            <a:round/>
            <a:headEnd type="none" w="med" len="med"/>
            <a:tailEnd type="none" w="med" len="med"/>
          </a:ln>
        </p:spPr>
      </p:cxnSp>
      <p:sp>
        <p:nvSpPr>
          <p:cNvPr id="151" name="Google Shape;151;p28"/>
          <p:cNvSpPr txBox="1"/>
          <p:nvPr/>
        </p:nvSpPr>
        <p:spPr>
          <a:xfrm>
            <a:off x="456600"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CLEAN ENERGY </a:t>
            </a:r>
            <a:br>
              <a:rPr lang="en" sz="600" b="1">
                <a:solidFill>
                  <a:srgbClr val="FFFFFF"/>
                </a:solidFill>
                <a:latin typeface="Franklin Gothic"/>
                <a:ea typeface="Franklin Gothic"/>
                <a:cs typeface="Franklin Gothic"/>
                <a:sym typeface="Franklin Gothic"/>
              </a:rPr>
            </a:br>
            <a:r>
              <a:rPr lang="en" sz="600" b="1">
                <a:solidFill>
                  <a:srgbClr val="FFFFFF"/>
                </a:solidFill>
                <a:latin typeface="Franklin Gothic"/>
                <a:ea typeface="Franklin Gothic"/>
                <a:cs typeface="Franklin Gothic"/>
                <a:sym typeface="Franklin Gothic"/>
              </a:rPr>
              <a:t>FUTURE FILINGS</a:t>
            </a:r>
            <a:endParaRPr sz="600" b="1">
              <a:solidFill>
                <a:srgbClr val="FFFFFF"/>
              </a:solidFill>
              <a:latin typeface="Franklin Gothic"/>
              <a:ea typeface="Franklin Gothic"/>
              <a:cs typeface="Franklin Gothic"/>
              <a:sym typeface="Franklin Gothic"/>
            </a:endParaRPr>
          </a:p>
        </p:txBody>
      </p:sp>
      <p:sp>
        <p:nvSpPr>
          <p:cNvPr id="152" name="Google Shape;152;p28"/>
          <p:cNvSpPr txBox="1"/>
          <p:nvPr/>
        </p:nvSpPr>
        <p:spPr>
          <a:xfrm>
            <a:off x="3435425" y="4246350"/>
            <a:ext cx="961200" cy="4380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b="1">
                <a:solidFill>
                  <a:srgbClr val="FFFFFF"/>
                </a:solidFill>
                <a:latin typeface="Franklin Gothic"/>
                <a:ea typeface="Franklin Gothic"/>
                <a:cs typeface="Franklin Gothic"/>
                <a:sym typeface="Franklin Gothic"/>
              </a:rPr>
              <a:t>POTENTIAL FUTURE OFFERINGS</a:t>
            </a:r>
            <a:endParaRPr sz="600" b="1">
              <a:solidFill>
                <a:srgbClr val="FFFFFF"/>
              </a:solidFill>
              <a:latin typeface="Franklin Gothic"/>
              <a:ea typeface="Franklin Gothic"/>
              <a:cs typeface="Franklin Gothic"/>
              <a:sym typeface="Franklin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p:cSld name="CUSTOM_4">
    <p:spTree>
      <p:nvGrpSpPr>
        <p:cNvPr id="1" name="Shape 153"/>
        <p:cNvGrpSpPr/>
        <p:nvPr/>
      </p:nvGrpSpPr>
      <p:grpSpPr>
        <a:xfrm>
          <a:off x="0" y="0"/>
          <a:ext cx="0" cy="0"/>
          <a:chOff x="0" y="0"/>
          <a:chExt cx="0" cy="0"/>
        </a:xfrm>
      </p:grpSpPr>
      <p:sp>
        <p:nvSpPr>
          <p:cNvPr id="154" name="Google Shape;154;p29"/>
          <p:cNvSpPr/>
          <p:nvPr/>
        </p:nvSpPr>
        <p:spPr>
          <a:xfrm>
            <a:off x="0" y="0"/>
            <a:ext cx="9233100" cy="1367100"/>
          </a:xfrm>
          <a:prstGeom prst="rect">
            <a:avLst/>
          </a:prstGeom>
          <a:solidFill>
            <a:srgbClr val="F37022">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txBox="1"/>
          <p:nvPr/>
        </p:nvSpPr>
        <p:spPr>
          <a:xfrm rot="-5400000">
            <a:off x="-250550" y="2972363"/>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FILLINGS</a:t>
            </a:r>
            <a:endParaRPr sz="600" b="1">
              <a:solidFill>
                <a:srgbClr val="434343"/>
              </a:solidFill>
              <a:latin typeface="Franklin Gothic"/>
              <a:ea typeface="Franklin Gothic"/>
              <a:cs typeface="Franklin Gothic"/>
              <a:sym typeface="Franklin Gothic"/>
            </a:endParaRPr>
          </a:p>
        </p:txBody>
      </p:sp>
      <p:sp>
        <p:nvSpPr>
          <p:cNvPr id="156" name="Google Shape;156;p29"/>
          <p:cNvSpPr txBox="1"/>
          <p:nvPr/>
        </p:nvSpPr>
        <p:spPr>
          <a:xfrm rot="-5400000">
            <a:off x="-250550" y="4206788"/>
            <a:ext cx="813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rgbClr val="434343"/>
                </a:solidFill>
                <a:latin typeface="Franklin Gothic"/>
                <a:ea typeface="Franklin Gothic"/>
                <a:cs typeface="Franklin Gothic"/>
                <a:sym typeface="Franklin Gothic"/>
              </a:rPr>
              <a:t>BENEFITS</a:t>
            </a:r>
            <a:endParaRPr sz="600" b="1">
              <a:solidFill>
                <a:srgbClr val="434343"/>
              </a:solidFill>
              <a:latin typeface="Franklin Gothic"/>
              <a:ea typeface="Franklin Gothic"/>
              <a:cs typeface="Franklin Gothic"/>
              <a:sym typeface="Franklin Gothic"/>
            </a:endParaRPr>
          </a:p>
        </p:txBody>
      </p:sp>
      <p:sp>
        <p:nvSpPr>
          <p:cNvPr id="157" name="Google Shape;157;p29"/>
          <p:cNvSpPr txBox="1">
            <a:spLocks noGrp="1"/>
          </p:cNvSpPr>
          <p:nvPr>
            <p:ph type="title"/>
          </p:nvPr>
        </p:nvSpPr>
        <p:spPr>
          <a:xfrm>
            <a:off x="266350" y="336175"/>
            <a:ext cx="4921200" cy="422400"/>
          </a:xfrm>
          <a:prstGeom prst="rect">
            <a:avLst/>
          </a:prstGeom>
        </p:spPr>
        <p:txBody>
          <a:bodyPr spcFirstLastPara="1" wrap="square" lIns="0" tIns="0" rIns="0" bIns="0" anchor="t" anchorCtr="0">
            <a:noAutofit/>
          </a:bodyPr>
          <a:lstStyle>
            <a:lvl1pPr lvl="0" rtl="0">
              <a:spcBef>
                <a:spcPts val="0"/>
              </a:spcBef>
              <a:spcAft>
                <a:spcPts val="0"/>
              </a:spcAft>
              <a:buSzPts val="1800"/>
              <a:buFont typeface="Georgia"/>
              <a:buNone/>
              <a:defRPr sz="1800" b="0">
                <a:latin typeface="Georgia"/>
                <a:ea typeface="Georgia"/>
                <a:cs typeface="Georgia"/>
                <a:sym typeface="Georgia"/>
              </a:defRPr>
            </a:lvl1pPr>
            <a:lvl2pPr lvl="1" rtl="0">
              <a:spcBef>
                <a:spcPts val="0"/>
              </a:spcBef>
              <a:spcAft>
                <a:spcPts val="0"/>
              </a:spcAft>
              <a:buSzPts val="1800"/>
              <a:buFont typeface="Georgia"/>
              <a:buNone/>
              <a:defRPr sz="1800" b="0">
                <a:latin typeface="Georgia"/>
                <a:ea typeface="Georgia"/>
                <a:cs typeface="Georgia"/>
                <a:sym typeface="Georgia"/>
              </a:defRPr>
            </a:lvl2pPr>
            <a:lvl3pPr lvl="2" rtl="0">
              <a:spcBef>
                <a:spcPts val="0"/>
              </a:spcBef>
              <a:spcAft>
                <a:spcPts val="0"/>
              </a:spcAft>
              <a:buSzPts val="1800"/>
              <a:buFont typeface="Georgia"/>
              <a:buNone/>
              <a:defRPr sz="1800" b="0">
                <a:latin typeface="Georgia"/>
                <a:ea typeface="Georgia"/>
                <a:cs typeface="Georgia"/>
                <a:sym typeface="Georgia"/>
              </a:defRPr>
            </a:lvl3pPr>
            <a:lvl4pPr lvl="3" rtl="0">
              <a:spcBef>
                <a:spcPts val="0"/>
              </a:spcBef>
              <a:spcAft>
                <a:spcPts val="0"/>
              </a:spcAft>
              <a:buSzPts val="1800"/>
              <a:buFont typeface="Georgia"/>
              <a:buNone/>
              <a:defRPr sz="1800" b="0">
                <a:latin typeface="Georgia"/>
                <a:ea typeface="Georgia"/>
                <a:cs typeface="Georgia"/>
                <a:sym typeface="Georgia"/>
              </a:defRPr>
            </a:lvl4pPr>
            <a:lvl5pPr lvl="4" rtl="0">
              <a:spcBef>
                <a:spcPts val="0"/>
              </a:spcBef>
              <a:spcAft>
                <a:spcPts val="0"/>
              </a:spcAft>
              <a:buSzPts val="1800"/>
              <a:buFont typeface="Georgia"/>
              <a:buNone/>
              <a:defRPr sz="1800" b="0">
                <a:latin typeface="Georgia"/>
                <a:ea typeface="Georgia"/>
                <a:cs typeface="Georgia"/>
                <a:sym typeface="Georgia"/>
              </a:defRPr>
            </a:lvl5pPr>
            <a:lvl6pPr lvl="5" rtl="0">
              <a:spcBef>
                <a:spcPts val="0"/>
              </a:spcBef>
              <a:spcAft>
                <a:spcPts val="0"/>
              </a:spcAft>
              <a:buSzPts val="1800"/>
              <a:buFont typeface="Georgia"/>
              <a:buNone/>
              <a:defRPr sz="1800" b="0">
                <a:latin typeface="Georgia"/>
                <a:ea typeface="Georgia"/>
                <a:cs typeface="Georgia"/>
                <a:sym typeface="Georgia"/>
              </a:defRPr>
            </a:lvl6pPr>
            <a:lvl7pPr lvl="6" rtl="0">
              <a:spcBef>
                <a:spcPts val="0"/>
              </a:spcBef>
              <a:spcAft>
                <a:spcPts val="0"/>
              </a:spcAft>
              <a:buSzPts val="1800"/>
              <a:buFont typeface="Georgia"/>
              <a:buNone/>
              <a:defRPr sz="1800" b="0">
                <a:latin typeface="Georgia"/>
                <a:ea typeface="Georgia"/>
                <a:cs typeface="Georgia"/>
                <a:sym typeface="Georgia"/>
              </a:defRPr>
            </a:lvl7pPr>
            <a:lvl8pPr lvl="7" rtl="0">
              <a:spcBef>
                <a:spcPts val="0"/>
              </a:spcBef>
              <a:spcAft>
                <a:spcPts val="0"/>
              </a:spcAft>
              <a:buSzPts val="1800"/>
              <a:buFont typeface="Georgia"/>
              <a:buNone/>
              <a:defRPr sz="1800" b="0">
                <a:latin typeface="Georgia"/>
                <a:ea typeface="Georgia"/>
                <a:cs typeface="Georgia"/>
                <a:sym typeface="Georgia"/>
              </a:defRPr>
            </a:lvl8pPr>
            <a:lvl9pPr lvl="8" rtl="0">
              <a:spcBef>
                <a:spcPts val="0"/>
              </a:spcBef>
              <a:spcAft>
                <a:spcPts val="0"/>
              </a:spcAft>
              <a:buSzPts val="1800"/>
              <a:buFont typeface="Georgia"/>
              <a:buNone/>
              <a:defRPr sz="1800" b="0">
                <a:latin typeface="Georgia"/>
                <a:ea typeface="Georgia"/>
                <a:cs typeface="Georgia"/>
                <a:sym typeface="Georgia"/>
              </a:defRPr>
            </a:lvl9pPr>
          </a:lstStyle>
          <a:p>
            <a:endParaRPr/>
          </a:p>
        </p:txBody>
      </p:sp>
      <p:pic>
        <p:nvPicPr>
          <p:cNvPr id="158" name="Google Shape;158;p29"/>
          <p:cNvPicPr preferRelativeResize="0"/>
          <p:nvPr/>
        </p:nvPicPr>
        <p:blipFill>
          <a:blip r:embed="rId2">
            <a:alphaModFix/>
          </a:blip>
          <a:stretch>
            <a:fillRect/>
          </a:stretch>
        </p:blipFill>
        <p:spPr>
          <a:xfrm>
            <a:off x="8479301" y="228600"/>
            <a:ext cx="436100" cy="305275"/>
          </a:xfrm>
          <a:prstGeom prst="rect">
            <a:avLst/>
          </a:prstGeom>
          <a:noFill/>
          <a:ln>
            <a:noFill/>
          </a:ln>
        </p:spPr>
      </p:pic>
      <p:pic>
        <p:nvPicPr>
          <p:cNvPr id="159" name="Google Shape;159;p29"/>
          <p:cNvPicPr preferRelativeResize="0"/>
          <p:nvPr/>
        </p:nvPicPr>
        <p:blipFill>
          <a:blip r:embed="rId3">
            <a:alphaModFix/>
          </a:blip>
          <a:stretch>
            <a:fillRect/>
          </a:stretch>
        </p:blipFill>
        <p:spPr>
          <a:xfrm>
            <a:off x="7755248" y="305125"/>
            <a:ext cx="614953" cy="152226"/>
          </a:xfrm>
          <a:prstGeom prst="rect">
            <a:avLst/>
          </a:prstGeom>
          <a:noFill/>
          <a:ln>
            <a:noFill/>
          </a:ln>
        </p:spPr>
      </p:pic>
      <p:sp>
        <p:nvSpPr>
          <p:cNvPr id="160" name="Google Shape;160;p29"/>
          <p:cNvSpPr/>
          <p:nvPr/>
        </p:nvSpPr>
        <p:spPr>
          <a:xfrm>
            <a:off x="424100" y="0"/>
            <a:ext cx="75900" cy="227700"/>
          </a:xfrm>
          <a:prstGeom prst="rect">
            <a:avLst/>
          </a:prstGeom>
          <a:solidFill>
            <a:srgbClr val="327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p:nvPr/>
        </p:nvSpPr>
        <p:spPr>
          <a:xfrm>
            <a:off x="556050" y="124200"/>
            <a:ext cx="1189200" cy="1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b="1">
                <a:solidFill>
                  <a:srgbClr val="3278BB"/>
                </a:solidFill>
                <a:latin typeface="Franklin Gothic"/>
                <a:ea typeface="Franklin Gothic"/>
                <a:cs typeface="Franklin Gothic"/>
                <a:sym typeface="Franklin Gothic"/>
              </a:rPr>
              <a:t>Experience Vision</a:t>
            </a:r>
            <a:endParaRPr sz="600" b="1">
              <a:solidFill>
                <a:srgbClr val="3278BB"/>
              </a:solidFill>
              <a:latin typeface="Franklin Gothic"/>
              <a:ea typeface="Franklin Gothic"/>
              <a:cs typeface="Franklin Gothic"/>
              <a:sym typeface="Franklin Gothic"/>
            </a:endParaRPr>
          </a:p>
        </p:txBody>
      </p:sp>
      <p:sp>
        <p:nvSpPr>
          <p:cNvPr id="162" name="Google Shape;162;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63" name="Google Shape;163;p29"/>
          <p:cNvCxnSpPr/>
          <p:nvPr/>
        </p:nvCxnSpPr>
        <p:spPr>
          <a:xfrm>
            <a:off x="232300" y="2617025"/>
            <a:ext cx="0" cy="971700"/>
          </a:xfrm>
          <a:prstGeom prst="straightConnector1">
            <a:avLst/>
          </a:prstGeom>
          <a:noFill/>
          <a:ln w="9525" cap="flat" cmpd="sng">
            <a:solidFill>
              <a:srgbClr val="666666"/>
            </a:solidFill>
            <a:prstDash val="solid"/>
            <a:round/>
            <a:headEnd type="none" w="med" len="med"/>
            <a:tailEnd type="none" w="med" len="med"/>
          </a:ln>
        </p:spPr>
      </p:cxnSp>
      <p:cxnSp>
        <p:nvCxnSpPr>
          <p:cNvPr id="164" name="Google Shape;164;p29"/>
          <p:cNvCxnSpPr/>
          <p:nvPr/>
        </p:nvCxnSpPr>
        <p:spPr>
          <a:xfrm>
            <a:off x="232300" y="3629550"/>
            <a:ext cx="0" cy="1363200"/>
          </a:xfrm>
          <a:prstGeom prst="straightConnector1">
            <a:avLst/>
          </a:prstGeom>
          <a:noFill/>
          <a:ln w="9525" cap="flat" cmpd="sng">
            <a:solidFill>
              <a:srgbClr val="666666"/>
            </a:solidFill>
            <a:prstDash val="solid"/>
            <a:round/>
            <a:headEnd type="none" w="med" len="med"/>
            <a:tailEnd type="none" w="med" len="med"/>
          </a:ln>
        </p:spPr>
      </p:cxnSp>
      <p:cxnSp>
        <p:nvCxnSpPr>
          <p:cNvPr id="165" name="Google Shape;165;p29"/>
          <p:cNvCxnSpPr/>
          <p:nvPr/>
        </p:nvCxnSpPr>
        <p:spPr>
          <a:xfrm rot="10800000">
            <a:off x="232300" y="2622363"/>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6" name="Google Shape;166;p29"/>
          <p:cNvCxnSpPr/>
          <p:nvPr/>
        </p:nvCxnSpPr>
        <p:spPr>
          <a:xfrm rot="10800000">
            <a:off x="232300" y="3588725"/>
            <a:ext cx="75900" cy="0"/>
          </a:xfrm>
          <a:prstGeom prst="straightConnector1">
            <a:avLst/>
          </a:prstGeom>
          <a:noFill/>
          <a:ln w="9525" cap="flat" cmpd="sng">
            <a:solidFill>
              <a:srgbClr val="666666"/>
            </a:solidFill>
            <a:prstDash val="solid"/>
            <a:round/>
            <a:headEnd type="none" w="med" len="med"/>
            <a:tailEnd type="none" w="med" len="med"/>
          </a:ln>
        </p:spPr>
      </p:cxnSp>
      <p:cxnSp>
        <p:nvCxnSpPr>
          <p:cNvPr id="167" name="Google Shape;167;p29"/>
          <p:cNvCxnSpPr/>
          <p:nvPr/>
        </p:nvCxnSpPr>
        <p:spPr>
          <a:xfrm rot="10800000">
            <a:off x="232300" y="4992750"/>
            <a:ext cx="75900" cy="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Basic - Mountain Footer Left">
  <p:cSld name="3_Basic - Mountain Footer Left">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800"/>
              <a:buNone/>
              <a:defRPr b="0">
                <a:solidFill>
                  <a:srgbClr val="275879"/>
                </a:solidFill>
                <a:latin typeface="Cambria"/>
                <a:ea typeface="Cambria"/>
                <a:cs typeface="Cambria"/>
                <a:sym typeface="Cambri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30"/>
          <p:cNvSpPr txBox="1">
            <a:spLocks noGrp="1"/>
          </p:cNvSpPr>
          <p:nvPr>
            <p:ph type="body" idx="1"/>
          </p:nvPr>
        </p:nvSpPr>
        <p:spPr>
          <a:xfrm>
            <a:off x="428739" y="822884"/>
            <a:ext cx="8286900" cy="2538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rgbClr val="5C646A"/>
                </a:solidFill>
                <a:latin typeface="Arial"/>
                <a:ea typeface="Arial"/>
                <a:cs typeface="Arial"/>
                <a:sym typeface="Aria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28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71" name="Google Shape;171;p30"/>
          <p:cNvSpPr txBox="1">
            <a:spLocks noGrp="1"/>
          </p:cNvSpPr>
          <p:nvPr>
            <p:ph type="ftr" idx="11"/>
          </p:nvPr>
        </p:nvSpPr>
        <p:spPr>
          <a:xfrm>
            <a:off x="433500" y="4807847"/>
            <a:ext cx="6655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4"/>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300"/>
              </a:spcBef>
              <a:spcAft>
                <a:spcPts val="0"/>
              </a:spcAft>
              <a:buSzPts val="2800"/>
              <a:buNone/>
              <a:defRPr sz="2800"/>
            </a:lvl1pPr>
            <a:lvl2pPr lvl="1" algn="ctr">
              <a:lnSpc>
                <a:spcPct val="100000"/>
              </a:lnSpc>
              <a:spcBef>
                <a:spcPts val="300"/>
              </a:spcBef>
              <a:spcAft>
                <a:spcPts val="0"/>
              </a:spcAft>
              <a:buSzPts val="2800"/>
              <a:buNone/>
              <a:defRPr sz="2800"/>
            </a:lvl2pPr>
            <a:lvl3pPr lvl="2" algn="ctr">
              <a:lnSpc>
                <a:spcPct val="100000"/>
              </a:lnSpc>
              <a:spcBef>
                <a:spcPts val="300"/>
              </a:spcBef>
              <a:spcAft>
                <a:spcPts val="0"/>
              </a:spcAft>
              <a:buSzPts val="2800"/>
              <a:buNone/>
              <a:defRPr sz="2800"/>
            </a:lvl3pPr>
            <a:lvl4pPr lvl="3" algn="ctr">
              <a:lnSpc>
                <a:spcPct val="100000"/>
              </a:lnSpc>
              <a:spcBef>
                <a:spcPts val="300"/>
              </a:spcBef>
              <a:spcAft>
                <a:spcPts val="0"/>
              </a:spcAft>
              <a:buSzPts val="2800"/>
              <a:buNone/>
              <a:defRPr sz="2800"/>
            </a:lvl4pPr>
            <a:lvl5pPr lvl="4" algn="ctr">
              <a:lnSpc>
                <a:spcPct val="100000"/>
              </a:lnSpc>
              <a:spcBef>
                <a:spcPts val="30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30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 - Basic - Title &amp; Subtitle">
  <p:cSld name="D - Basic - Title &amp; Subtitle">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59509" y="104776"/>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rgbClr val="3E6E84"/>
              </a:buClr>
              <a:buSzPts val="2300"/>
              <a:buFont typeface="Arial"/>
              <a:buNone/>
              <a:defRPr sz="23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100"/>
              <a:buNone/>
              <a:defRPr sz="2400" b="0" i="0" u="none" strike="noStrike" cap="none">
                <a:solidFill>
                  <a:schemeClr val="accent1"/>
                </a:solidFill>
                <a:latin typeface="Arial"/>
                <a:ea typeface="Arial"/>
                <a:cs typeface="Arial"/>
                <a:sym typeface="Arial"/>
              </a:defRPr>
            </a:lvl9pPr>
          </a:lstStyle>
          <a:p>
            <a:endParaRPr/>
          </a:p>
        </p:txBody>
      </p:sp>
      <p:sp>
        <p:nvSpPr>
          <p:cNvPr id="174" name="Google Shape;174;p31"/>
          <p:cNvSpPr txBox="1">
            <a:spLocks noGrp="1"/>
          </p:cNvSpPr>
          <p:nvPr>
            <p:ph type="body" idx="1"/>
          </p:nvPr>
        </p:nvSpPr>
        <p:spPr>
          <a:xfrm>
            <a:off x="359509" y="810852"/>
            <a:ext cx="8286600" cy="276900"/>
          </a:xfrm>
          <a:prstGeom prst="rect">
            <a:avLst/>
          </a:prstGeom>
          <a:noFill/>
          <a:ln>
            <a:noFill/>
          </a:ln>
        </p:spPr>
        <p:txBody>
          <a:bodyPr spcFirstLastPara="1" wrap="square" lIns="68575" tIns="68575" rIns="68575" bIns="68575" anchor="ctr" anchorCtr="0">
            <a:noAutofit/>
          </a:bodyPr>
          <a:lstStyle>
            <a:lvl1pPr marL="457200" marR="0" lvl="0" indent="-228600" algn="l" rtl="0">
              <a:lnSpc>
                <a:spcPct val="100000"/>
              </a:lnSpc>
              <a:spcBef>
                <a:spcPts val="0"/>
              </a:spcBef>
              <a:spcAft>
                <a:spcPts val="0"/>
              </a:spcAft>
              <a:buClr>
                <a:schemeClr val="accent2"/>
              </a:buClr>
              <a:buSzPts val="1700"/>
              <a:buFont typeface="Arial"/>
              <a:buNone/>
              <a:defRPr sz="1700" b="1" i="0" u="none" strike="noStrike" cap="none">
                <a:solidFill>
                  <a:schemeClr val="accent2"/>
                </a:solidFill>
                <a:latin typeface="Arial"/>
                <a:ea typeface="Arial"/>
                <a:cs typeface="Arial"/>
                <a:sym typeface="Arial"/>
              </a:defRPr>
            </a:lvl1pPr>
            <a:lvl2pPr marL="914400" marR="0" lvl="1" indent="-317500" algn="l" rtl="0">
              <a:lnSpc>
                <a:spcPct val="100000"/>
              </a:lnSpc>
              <a:spcBef>
                <a:spcPts val="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2pPr>
            <a:lvl3pPr marL="1371600" marR="0" lvl="2" indent="-304800" algn="l" rtl="0">
              <a:lnSpc>
                <a:spcPct val="100000"/>
              </a:lnSpc>
              <a:spcBef>
                <a:spcPts val="200"/>
              </a:spcBef>
              <a:spcAft>
                <a:spcPts val="0"/>
              </a:spcAft>
              <a:buClr>
                <a:schemeClr val="accent2"/>
              </a:buClr>
              <a:buSzPts val="1200"/>
              <a:buFont typeface="Arial"/>
              <a:buChar char="•"/>
              <a:defRPr sz="1200" b="0" i="0" u="none" strike="noStrike" cap="none">
                <a:solidFill>
                  <a:schemeClr val="accent2"/>
                </a:solidFill>
                <a:latin typeface="Arial"/>
                <a:ea typeface="Arial"/>
                <a:cs typeface="Arial"/>
                <a:sym typeface="Arial"/>
              </a:defRPr>
            </a:lvl3pPr>
            <a:lvl4pPr marL="1828800" marR="0" lvl="3" indent="-298450"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Arial"/>
                <a:ea typeface="Arial"/>
                <a:cs typeface="Arial"/>
                <a:sym typeface="Arial"/>
              </a:defRPr>
            </a:lvl4pPr>
            <a:lvl5pPr marL="2286000" marR="0" lvl="4" indent="-330200" algn="l" rtl="0">
              <a:lnSpc>
                <a:spcPct val="100000"/>
              </a:lnSpc>
              <a:spcBef>
                <a:spcPts val="5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6pPr>
            <a:lvl7pPr marL="3200400" marR="0" lvl="6"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7pPr>
            <a:lvl8pPr marL="3657600" marR="0" lvl="7"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8pPr>
            <a:lvl9pPr marL="4114800" marR="0" lvl="8" indent="-323850" algn="l" rtl="0">
              <a:lnSpc>
                <a:spcPct val="100000"/>
              </a:lnSpc>
              <a:spcBef>
                <a:spcPts val="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 - Basic - Title Only 2 1">
  <p:cSld name="C - Basic - Title Only 2 1">
    <p:bg>
      <p:bgPr>
        <a:solidFill>
          <a:schemeClr val="lt1"/>
        </a:solidFill>
        <a:effectLst/>
      </p:bgPr>
    </p:bg>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77" name="Google Shape;177;p32"/>
          <p:cNvSpPr/>
          <p:nvPr/>
        </p:nvSpPr>
        <p:spPr>
          <a:xfrm>
            <a:off x="859293" y="1885894"/>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8" name="Google Shape;178;p32"/>
          <p:cNvSpPr/>
          <p:nvPr/>
        </p:nvSpPr>
        <p:spPr>
          <a:xfrm>
            <a:off x="1904540" y="1885950"/>
            <a:ext cx="162600" cy="29481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79" name="Google Shape;179;p32"/>
          <p:cNvSpPr/>
          <p:nvPr/>
        </p:nvSpPr>
        <p:spPr>
          <a:xfrm>
            <a:off x="2947790"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nvGrpSpPr>
          <p:cNvPr id="180" name="Google Shape;180;p32"/>
          <p:cNvGrpSpPr/>
          <p:nvPr/>
        </p:nvGrpSpPr>
        <p:grpSpPr>
          <a:xfrm>
            <a:off x="444324" y="982283"/>
            <a:ext cx="992470" cy="971101"/>
            <a:chOff x="516074" y="633436"/>
            <a:chExt cx="1322940" cy="1294801"/>
          </a:xfrm>
        </p:grpSpPr>
        <p:grpSp>
          <p:nvGrpSpPr>
            <p:cNvPr id="181" name="Google Shape;181;p32"/>
            <p:cNvGrpSpPr/>
            <p:nvPr/>
          </p:nvGrpSpPr>
          <p:grpSpPr>
            <a:xfrm>
              <a:off x="516074" y="830150"/>
              <a:ext cx="1322940" cy="1098087"/>
              <a:chOff x="745938" y="559625"/>
              <a:chExt cx="1490133" cy="1098087"/>
            </a:xfrm>
          </p:grpSpPr>
          <p:sp>
            <p:nvSpPr>
              <p:cNvPr id="182" name="Google Shape;182;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3" name="Google Shape;183;p32"/>
              <p:cNvSpPr txBox="1"/>
              <p:nvPr/>
            </p:nvSpPr>
            <p:spPr>
              <a:xfrm>
                <a:off x="749571" y="873212"/>
                <a:ext cx="1486500" cy="7845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Vision and Strategy</a:t>
                </a:r>
                <a:endParaRPr sz="1100" b="0" i="0" u="none" strike="noStrike" cap="none">
                  <a:solidFill>
                    <a:srgbClr val="FFFFFF"/>
                  </a:solidFill>
                  <a:latin typeface="Arial"/>
                  <a:ea typeface="Arial"/>
                  <a:cs typeface="Arial"/>
                  <a:sym typeface="Arial"/>
                </a:endParaRPr>
              </a:p>
            </p:txBody>
          </p:sp>
        </p:grpSp>
        <p:grpSp>
          <p:nvGrpSpPr>
            <p:cNvPr id="184" name="Google Shape;184;p32"/>
            <p:cNvGrpSpPr/>
            <p:nvPr/>
          </p:nvGrpSpPr>
          <p:grpSpPr>
            <a:xfrm>
              <a:off x="978839" y="633436"/>
              <a:ext cx="397412" cy="396964"/>
              <a:chOff x="837336" y="991638"/>
              <a:chExt cx="531300" cy="530700"/>
            </a:xfrm>
          </p:grpSpPr>
          <p:sp>
            <p:nvSpPr>
              <p:cNvPr id="185" name="Google Shape;185;p32"/>
              <p:cNvSpPr/>
              <p:nvPr/>
            </p:nvSpPr>
            <p:spPr>
              <a:xfrm>
                <a:off x="837336" y="991638"/>
                <a:ext cx="531300" cy="5307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86" name="Google Shape;186;p32"/>
              <p:cNvSpPr/>
              <p:nvPr/>
            </p:nvSpPr>
            <p:spPr>
              <a:xfrm>
                <a:off x="937867" y="1093610"/>
                <a:ext cx="330318" cy="302508"/>
              </a:xfrm>
              <a:custGeom>
                <a:avLst/>
                <a:gdLst/>
                <a:ahLst/>
                <a:cxnLst/>
                <a:rect l="l" t="t" r="r" b="b"/>
                <a:pathLst>
                  <a:path w="21600" h="21600" extrusionOk="0">
                    <a:moveTo>
                      <a:pt x="3955" y="21600"/>
                    </a:moveTo>
                    <a:lnTo>
                      <a:pt x="5641" y="13537"/>
                    </a:lnTo>
                    <a:lnTo>
                      <a:pt x="0" y="7988"/>
                    </a:lnTo>
                    <a:lnTo>
                      <a:pt x="7429" y="6750"/>
                    </a:lnTo>
                    <a:lnTo>
                      <a:pt x="10800" y="0"/>
                    </a:lnTo>
                    <a:lnTo>
                      <a:pt x="14171" y="6750"/>
                    </a:lnTo>
                    <a:lnTo>
                      <a:pt x="21600" y="7988"/>
                    </a:lnTo>
                    <a:lnTo>
                      <a:pt x="15959" y="13537"/>
                    </a:lnTo>
                    <a:lnTo>
                      <a:pt x="17507" y="21600"/>
                    </a:lnTo>
                    <a:lnTo>
                      <a:pt x="10800" y="17888"/>
                    </a:lnTo>
                    <a:lnTo>
                      <a:pt x="3955" y="21600"/>
                    </a:lnTo>
                    <a:close/>
                    <a:moveTo>
                      <a:pt x="10800" y="16650"/>
                    </a:moveTo>
                    <a:lnTo>
                      <a:pt x="16097" y="19612"/>
                    </a:lnTo>
                    <a:lnTo>
                      <a:pt x="14824" y="13200"/>
                    </a:lnTo>
                    <a:lnTo>
                      <a:pt x="19364" y="8775"/>
                    </a:lnTo>
                    <a:lnTo>
                      <a:pt x="13552" y="7762"/>
                    </a:lnTo>
                    <a:lnTo>
                      <a:pt x="10800" y="2325"/>
                    </a:lnTo>
                    <a:lnTo>
                      <a:pt x="8048" y="7762"/>
                    </a:lnTo>
                    <a:lnTo>
                      <a:pt x="2236" y="8775"/>
                    </a:lnTo>
                    <a:lnTo>
                      <a:pt x="6776" y="13200"/>
                    </a:lnTo>
                    <a:lnTo>
                      <a:pt x="5400" y="19612"/>
                    </a:lnTo>
                    <a:lnTo>
                      <a:pt x="10800" y="16650"/>
                    </a:lnTo>
                    <a:close/>
                  </a:path>
                </a:pathLst>
              </a:cu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87" name="Google Shape;187;p32"/>
          <p:cNvGrpSpPr/>
          <p:nvPr/>
        </p:nvGrpSpPr>
        <p:grpSpPr>
          <a:xfrm>
            <a:off x="1487589" y="982284"/>
            <a:ext cx="992470" cy="963947"/>
            <a:chOff x="1906724" y="633437"/>
            <a:chExt cx="1322940" cy="1285263"/>
          </a:xfrm>
        </p:grpSpPr>
        <p:grpSp>
          <p:nvGrpSpPr>
            <p:cNvPr id="188" name="Google Shape;188;p32"/>
            <p:cNvGrpSpPr/>
            <p:nvPr/>
          </p:nvGrpSpPr>
          <p:grpSpPr>
            <a:xfrm>
              <a:off x="1906724" y="830150"/>
              <a:ext cx="1322940" cy="1088550"/>
              <a:chOff x="745938" y="559625"/>
              <a:chExt cx="1490133" cy="1088550"/>
            </a:xfrm>
          </p:grpSpPr>
          <p:sp>
            <p:nvSpPr>
              <p:cNvPr id="189" name="Google Shape;189;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0" name="Google Shape;190;p32"/>
              <p:cNvSpPr txBox="1"/>
              <p:nvPr/>
            </p:nvSpPr>
            <p:spPr>
              <a:xfrm>
                <a:off x="749571" y="766775"/>
                <a:ext cx="1486500" cy="8814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Governance</a:t>
                </a:r>
                <a:endParaRPr sz="1100" b="1" i="0" u="none" strike="noStrike" cap="none">
                  <a:solidFill>
                    <a:srgbClr val="FFFFFF"/>
                  </a:solidFill>
                  <a:latin typeface="Arial"/>
                  <a:ea typeface="Arial"/>
                  <a:cs typeface="Arial"/>
                  <a:sym typeface="Arial"/>
                </a:endParaRPr>
              </a:p>
            </p:txBody>
          </p:sp>
        </p:grpSp>
        <p:grpSp>
          <p:nvGrpSpPr>
            <p:cNvPr id="191" name="Google Shape;191;p32"/>
            <p:cNvGrpSpPr/>
            <p:nvPr/>
          </p:nvGrpSpPr>
          <p:grpSpPr>
            <a:xfrm>
              <a:off x="2369488" y="633437"/>
              <a:ext cx="397500" cy="396900"/>
              <a:chOff x="2369488" y="633437"/>
              <a:chExt cx="397500" cy="396900"/>
            </a:xfrm>
          </p:grpSpPr>
          <p:sp>
            <p:nvSpPr>
              <p:cNvPr id="192" name="Google Shape;192;p32"/>
              <p:cNvSpPr/>
              <p:nvPr/>
            </p:nvSpPr>
            <p:spPr>
              <a:xfrm>
                <a:off x="23694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93" name="Google Shape;193;p32"/>
              <p:cNvSpPr/>
              <p:nvPr/>
            </p:nvSpPr>
            <p:spPr>
              <a:xfrm>
                <a:off x="2459175" y="708926"/>
                <a:ext cx="218801" cy="210689"/>
              </a:xfrm>
              <a:custGeom>
                <a:avLst/>
                <a:gdLst/>
                <a:ahLst/>
                <a:cxnLst/>
                <a:rect l="l" t="t" r="r" b="b"/>
                <a:pathLst>
                  <a:path w="21578" h="21587" extrusionOk="0">
                    <a:moveTo>
                      <a:pt x="10630" y="41"/>
                    </a:moveTo>
                    <a:lnTo>
                      <a:pt x="236" y="5595"/>
                    </a:lnTo>
                    <a:cubicBezTo>
                      <a:pt x="148" y="5640"/>
                      <a:pt x="159" y="5759"/>
                      <a:pt x="126" y="5856"/>
                    </a:cubicBezTo>
                    <a:cubicBezTo>
                      <a:pt x="99" y="5912"/>
                      <a:pt x="0" y="5897"/>
                      <a:pt x="0" y="5970"/>
                    </a:cubicBezTo>
                    <a:lnTo>
                      <a:pt x="0" y="8355"/>
                    </a:lnTo>
                    <a:cubicBezTo>
                      <a:pt x="0" y="8596"/>
                      <a:pt x="160" y="8747"/>
                      <a:pt x="393" y="8747"/>
                    </a:cubicBezTo>
                    <a:lnTo>
                      <a:pt x="2296" y="8747"/>
                    </a:lnTo>
                    <a:lnTo>
                      <a:pt x="2296" y="18402"/>
                    </a:lnTo>
                    <a:lnTo>
                      <a:pt x="1195" y="18402"/>
                    </a:lnTo>
                    <a:cubicBezTo>
                      <a:pt x="962" y="18402"/>
                      <a:pt x="802" y="18569"/>
                      <a:pt x="802" y="18810"/>
                    </a:cubicBezTo>
                    <a:lnTo>
                      <a:pt x="802" y="21179"/>
                    </a:lnTo>
                    <a:cubicBezTo>
                      <a:pt x="802" y="21419"/>
                      <a:pt x="962" y="21587"/>
                      <a:pt x="1195" y="21587"/>
                    </a:cubicBezTo>
                    <a:lnTo>
                      <a:pt x="20410" y="21587"/>
                    </a:lnTo>
                    <a:cubicBezTo>
                      <a:pt x="20644" y="21587"/>
                      <a:pt x="20788" y="21366"/>
                      <a:pt x="20788" y="21179"/>
                    </a:cubicBezTo>
                    <a:lnTo>
                      <a:pt x="20788" y="18810"/>
                    </a:lnTo>
                    <a:cubicBezTo>
                      <a:pt x="20788" y="18569"/>
                      <a:pt x="20644" y="18402"/>
                      <a:pt x="20410" y="18402"/>
                    </a:cubicBezTo>
                    <a:lnTo>
                      <a:pt x="19200" y="18402"/>
                    </a:lnTo>
                    <a:lnTo>
                      <a:pt x="19200" y="8747"/>
                    </a:lnTo>
                    <a:lnTo>
                      <a:pt x="21118" y="8747"/>
                    </a:lnTo>
                    <a:cubicBezTo>
                      <a:pt x="21325" y="8747"/>
                      <a:pt x="21480" y="8542"/>
                      <a:pt x="21480" y="8355"/>
                    </a:cubicBezTo>
                    <a:lnTo>
                      <a:pt x="21480" y="6134"/>
                    </a:lnTo>
                    <a:cubicBezTo>
                      <a:pt x="21499" y="6094"/>
                      <a:pt x="21574" y="6094"/>
                      <a:pt x="21574" y="6052"/>
                    </a:cubicBezTo>
                    <a:cubicBezTo>
                      <a:pt x="21600" y="5891"/>
                      <a:pt x="21510" y="5675"/>
                      <a:pt x="21354" y="5595"/>
                    </a:cubicBezTo>
                    <a:lnTo>
                      <a:pt x="10976" y="41"/>
                    </a:lnTo>
                    <a:cubicBezTo>
                      <a:pt x="10872" y="-13"/>
                      <a:pt x="10734" y="-13"/>
                      <a:pt x="10630" y="41"/>
                    </a:cubicBezTo>
                    <a:close/>
                    <a:moveTo>
                      <a:pt x="10818" y="857"/>
                    </a:moveTo>
                    <a:lnTo>
                      <a:pt x="19671" y="5578"/>
                    </a:lnTo>
                    <a:lnTo>
                      <a:pt x="2028" y="5578"/>
                    </a:lnTo>
                    <a:lnTo>
                      <a:pt x="10818" y="857"/>
                    </a:lnTo>
                    <a:close/>
                    <a:moveTo>
                      <a:pt x="786" y="6379"/>
                    </a:moveTo>
                    <a:lnTo>
                      <a:pt x="20725" y="6379"/>
                    </a:lnTo>
                    <a:lnTo>
                      <a:pt x="20725" y="7947"/>
                    </a:lnTo>
                    <a:lnTo>
                      <a:pt x="786" y="7947"/>
                    </a:lnTo>
                    <a:lnTo>
                      <a:pt x="786" y="6379"/>
                    </a:lnTo>
                    <a:close/>
                    <a:moveTo>
                      <a:pt x="3066" y="8764"/>
                    </a:moveTo>
                    <a:lnTo>
                      <a:pt x="3774" y="8764"/>
                    </a:lnTo>
                    <a:lnTo>
                      <a:pt x="3774" y="18287"/>
                    </a:lnTo>
                    <a:lnTo>
                      <a:pt x="3066" y="18287"/>
                    </a:lnTo>
                    <a:lnTo>
                      <a:pt x="3066" y="8764"/>
                    </a:lnTo>
                    <a:close/>
                    <a:moveTo>
                      <a:pt x="4780" y="8764"/>
                    </a:moveTo>
                    <a:lnTo>
                      <a:pt x="6872" y="8764"/>
                    </a:lnTo>
                    <a:lnTo>
                      <a:pt x="6872" y="18287"/>
                    </a:lnTo>
                    <a:lnTo>
                      <a:pt x="4780" y="18287"/>
                    </a:lnTo>
                    <a:lnTo>
                      <a:pt x="4780" y="8764"/>
                    </a:lnTo>
                    <a:close/>
                    <a:moveTo>
                      <a:pt x="7878" y="8764"/>
                    </a:moveTo>
                    <a:lnTo>
                      <a:pt x="8350" y="8764"/>
                    </a:lnTo>
                    <a:lnTo>
                      <a:pt x="8350" y="18287"/>
                    </a:lnTo>
                    <a:lnTo>
                      <a:pt x="7878" y="18287"/>
                    </a:lnTo>
                    <a:lnTo>
                      <a:pt x="7878" y="8764"/>
                    </a:lnTo>
                    <a:close/>
                    <a:moveTo>
                      <a:pt x="9356" y="8764"/>
                    </a:moveTo>
                    <a:lnTo>
                      <a:pt x="12249" y="8764"/>
                    </a:lnTo>
                    <a:lnTo>
                      <a:pt x="12249" y="18287"/>
                    </a:lnTo>
                    <a:lnTo>
                      <a:pt x="9356" y="18287"/>
                    </a:lnTo>
                    <a:lnTo>
                      <a:pt x="9356" y="8764"/>
                    </a:lnTo>
                    <a:close/>
                    <a:moveTo>
                      <a:pt x="13256" y="8764"/>
                    </a:moveTo>
                    <a:lnTo>
                      <a:pt x="13727" y="8764"/>
                    </a:lnTo>
                    <a:lnTo>
                      <a:pt x="13727" y="18287"/>
                    </a:lnTo>
                    <a:lnTo>
                      <a:pt x="13256" y="18287"/>
                    </a:lnTo>
                    <a:lnTo>
                      <a:pt x="13256" y="8764"/>
                    </a:lnTo>
                    <a:close/>
                    <a:moveTo>
                      <a:pt x="14734" y="8764"/>
                    </a:moveTo>
                    <a:lnTo>
                      <a:pt x="16809" y="8764"/>
                    </a:lnTo>
                    <a:lnTo>
                      <a:pt x="16809" y="18287"/>
                    </a:lnTo>
                    <a:lnTo>
                      <a:pt x="14734" y="18287"/>
                    </a:lnTo>
                    <a:lnTo>
                      <a:pt x="14734" y="8764"/>
                    </a:lnTo>
                    <a:close/>
                    <a:moveTo>
                      <a:pt x="17816" y="8764"/>
                    </a:moveTo>
                    <a:lnTo>
                      <a:pt x="18445" y="8764"/>
                    </a:lnTo>
                    <a:lnTo>
                      <a:pt x="18445" y="18287"/>
                    </a:lnTo>
                    <a:lnTo>
                      <a:pt x="17816" y="18287"/>
                    </a:lnTo>
                    <a:lnTo>
                      <a:pt x="17816" y="8764"/>
                    </a:lnTo>
                    <a:close/>
                    <a:moveTo>
                      <a:pt x="1588" y="19202"/>
                    </a:moveTo>
                    <a:lnTo>
                      <a:pt x="20017" y="19202"/>
                    </a:lnTo>
                    <a:lnTo>
                      <a:pt x="20017" y="20787"/>
                    </a:lnTo>
                    <a:lnTo>
                      <a:pt x="1588" y="20787"/>
                    </a:lnTo>
                    <a:lnTo>
                      <a:pt x="1588" y="19202"/>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194" name="Google Shape;194;p32"/>
          <p:cNvGrpSpPr/>
          <p:nvPr/>
        </p:nvGrpSpPr>
        <p:grpSpPr>
          <a:xfrm>
            <a:off x="4617386" y="982284"/>
            <a:ext cx="992470" cy="971063"/>
            <a:chOff x="6078674" y="633437"/>
            <a:chExt cx="1322940" cy="1294751"/>
          </a:xfrm>
        </p:grpSpPr>
        <p:grpSp>
          <p:nvGrpSpPr>
            <p:cNvPr id="195" name="Google Shape;195;p32"/>
            <p:cNvGrpSpPr/>
            <p:nvPr/>
          </p:nvGrpSpPr>
          <p:grpSpPr>
            <a:xfrm>
              <a:off x="6078674" y="830150"/>
              <a:ext cx="1322940" cy="1098038"/>
              <a:chOff x="745938" y="559625"/>
              <a:chExt cx="1490133" cy="1098038"/>
            </a:xfrm>
          </p:grpSpPr>
          <p:sp>
            <p:nvSpPr>
              <p:cNvPr id="196" name="Google Shape;196;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7" name="Google Shape;197;p32"/>
              <p:cNvSpPr txBox="1"/>
              <p:nvPr/>
            </p:nvSpPr>
            <p:spPr>
              <a:xfrm>
                <a:off x="749571" y="882763"/>
                <a:ext cx="1486500" cy="774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Change Management</a:t>
                </a:r>
                <a:endParaRPr sz="1100" b="0" i="0" u="none" strike="noStrike" cap="none">
                  <a:solidFill>
                    <a:srgbClr val="FFFFFF"/>
                  </a:solidFill>
                  <a:latin typeface="Arial"/>
                  <a:ea typeface="Arial"/>
                  <a:cs typeface="Arial"/>
                  <a:sym typeface="Arial"/>
                </a:endParaRPr>
              </a:p>
            </p:txBody>
          </p:sp>
        </p:grpSp>
        <p:grpSp>
          <p:nvGrpSpPr>
            <p:cNvPr id="198" name="Google Shape;198;p32"/>
            <p:cNvGrpSpPr/>
            <p:nvPr/>
          </p:nvGrpSpPr>
          <p:grpSpPr>
            <a:xfrm>
              <a:off x="6541438" y="633437"/>
              <a:ext cx="397500" cy="396900"/>
              <a:chOff x="6541438" y="633437"/>
              <a:chExt cx="397500" cy="396900"/>
            </a:xfrm>
          </p:grpSpPr>
          <p:sp>
            <p:nvSpPr>
              <p:cNvPr id="199" name="Google Shape;199;p32"/>
              <p:cNvSpPr/>
              <p:nvPr/>
            </p:nvSpPr>
            <p:spPr>
              <a:xfrm>
                <a:off x="65414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0" name="Google Shape;200;p32"/>
              <p:cNvSpPr/>
              <p:nvPr/>
            </p:nvSpPr>
            <p:spPr>
              <a:xfrm>
                <a:off x="6596853" y="712424"/>
                <a:ext cx="286578" cy="258012"/>
              </a:xfrm>
              <a:custGeom>
                <a:avLst/>
                <a:gdLst/>
                <a:ahLst/>
                <a:cxnLst/>
                <a:rect l="l" t="t" r="r" b="b"/>
                <a:pathLst>
                  <a:path w="21600" h="21600" extrusionOk="0">
                    <a:moveTo>
                      <a:pt x="10870" y="0"/>
                    </a:moveTo>
                    <a:cubicBezTo>
                      <a:pt x="9430" y="0"/>
                      <a:pt x="8021" y="402"/>
                      <a:pt x="6790" y="1193"/>
                    </a:cubicBezTo>
                    <a:cubicBezTo>
                      <a:pt x="6604" y="1321"/>
                      <a:pt x="6534" y="1525"/>
                      <a:pt x="6650" y="1729"/>
                    </a:cubicBezTo>
                    <a:cubicBezTo>
                      <a:pt x="6743" y="1908"/>
                      <a:pt x="6947" y="1987"/>
                      <a:pt x="7133" y="1885"/>
                    </a:cubicBezTo>
                    <a:cubicBezTo>
                      <a:pt x="8248" y="1119"/>
                      <a:pt x="9569" y="726"/>
                      <a:pt x="10870" y="726"/>
                    </a:cubicBezTo>
                    <a:cubicBezTo>
                      <a:pt x="12171" y="726"/>
                      <a:pt x="13454" y="1170"/>
                      <a:pt x="14639" y="1885"/>
                    </a:cubicBezTo>
                    <a:cubicBezTo>
                      <a:pt x="14709" y="1911"/>
                      <a:pt x="14725" y="1902"/>
                      <a:pt x="14795" y="1902"/>
                    </a:cubicBezTo>
                    <a:cubicBezTo>
                      <a:pt x="14911" y="1902"/>
                      <a:pt x="15036" y="1832"/>
                      <a:pt x="15106" y="1729"/>
                    </a:cubicBezTo>
                    <a:cubicBezTo>
                      <a:pt x="15176" y="1525"/>
                      <a:pt x="15144" y="1321"/>
                      <a:pt x="14981" y="1193"/>
                    </a:cubicBezTo>
                    <a:cubicBezTo>
                      <a:pt x="13704" y="402"/>
                      <a:pt x="12287" y="0"/>
                      <a:pt x="10870" y="0"/>
                    </a:cubicBezTo>
                    <a:close/>
                    <a:moveTo>
                      <a:pt x="3224" y="1107"/>
                    </a:moveTo>
                    <a:cubicBezTo>
                      <a:pt x="2272" y="1107"/>
                      <a:pt x="1651" y="1765"/>
                      <a:pt x="1651" y="2853"/>
                    </a:cubicBezTo>
                    <a:lnTo>
                      <a:pt x="1651" y="3545"/>
                    </a:lnTo>
                    <a:cubicBezTo>
                      <a:pt x="1442" y="3925"/>
                      <a:pt x="1512" y="4400"/>
                      <a:pt x="1791" y="4704"/>
                    </a:cubicBezTo>
                    <a:cubicBezTo>
                      <a:pt x="1884" y="5084"/>
                      <a:pt x="2026" y="5383"/>
                      <a:pt x="2211" y="5586"/>
                    </a:cubicBezTo>
                    <a:lnTo>
                      <a:pt x="2211" y="5724"/>
                    </a:lnTo>
                    <a:cubicBezTo>
                      <a:pt x="2142" y="5825"/>
                      <a:pt x="1751" y="6173"/>
                      <a:pt x="358" y="6831"/>
                    </a:cubicBezTo>
                    <a:cubicBezTo>
                      <a:pt x="149" y="6958"/>
                      <a:pt x="0" y="7191"/>
                      <a:pt x="0" y="7419"/>
                    </a:cubicBezTo>
                    <a:lnTo>
                      <a:pt x="0" y="8301"/>
                    </a:lnTo>
                    <a:cubicBezTo>
                      <a:pt x="0" y="8655"/>
                      <a:pt x="243" y="8941"/>
                      <a:pt x="545" y="8941"/>
                    </a:cubicBezTo>
                    <a:lnTo>
                      <a:pt x="5949" y="8941"/>
                    </a:lnTo>
                    <a:cubicBezTo>
                      <a:pt x="6274" y="8941"/>
                      <a:pt x="6509" y="8663"/>
                      <a:pt x="6463" y="8284"/>
                    </a:cubicBezTo>
                    <a:lnTo>
                      <a:pt x="6463" y="7367"/>
                    </a:lnTo>
                    <a:cubicBezTo>
                      <a:pt x="6463" y="7342"/>
                      <a:pt x="6455" y="7262"/>
                      <a:pt x="6432" y="7212"/>
                    </a:cubicBezTo>
                    <a:cubicBezTo>
                      <a:pt x="6386" y="7136"/>
                      <a:pt x="6298" y="6958"/>
                      <a:pt x="6136" y="6831"/>
                    </a:cubicBezTo>
                    <a:cubicBezTo>
                      <a:pt x="5021" y="6325"/>
                      <a:pt x="4399" y="5944"/>
                      <a:pt x="4283" y="5742"/>
                    </a:cubicBezTo>
                    <a:lnTo>
                      <a:pt x="4283" y="5586"/>
                    </a:lnTo>
                    <a:cubicBezTo>
                      <a:pt x="4445" y="5409"/>
                      <a:pt x="4579" y="5109"/>
                      <a:pt x="4672" y="4704"/>
                    </a:cubicBezTo>
                    <a:cubicBezTo>
                      <a:pt x="4927" y="4400"/>
                      <a:pt x="4998" y="3925"/>
                      <a:pt x="4812" y="3545"/>
                    </a:cubicBezTo>
                    <a:lnTo>
                      <a:pt x="4812" y="2853"/>
                    </a:lnTo>
                    <a:cubicBezTo>
                      <a:pt x="4812" y="1765"/>
                      <a:pt x="4222" y="1107"/>
                      <a:pt x="3224" y="1107"/>
                    </a:cubicBezTo>
                    <a:close/>
                    <a:moveTo>
                      <a:pt x="18314" y="1107"/>
                    </a:moveTo>
                    <a:cubicBezTo>
                      <a:pt x="17362" y="1107"/>
                      <a:pt x="16741" y="1765"/>
                      <a:pt x="16741" y="2853"/>
                    </a:cubicBezTo>
                    <a:lnTo>
                      <a:pt x="16741" y="3545"/>
                    </a:lnTo>
                    <a:cubicBezTo>
                      <a:pt x="16532" y="3925"/>
                      <a:pt x="16603" y="4400"/>
                      <a:pt x="16881" y="4704"/>
                    </a:cubicBezTo>
                    <a:cubicBezTo>
                      <a:pt x="16974" y="5084"/>
                      <a:pt x="17116" y="5383"/>
                      <a:pt x="17302" y="5586"/>
                    </a:cubicBezTo>
                    <a:lnTo>
                      <a:pt x="17302" y="5724"/>
                    </a:lnTo>
                    <a:cubicBezTo>
                      <a:pt x="17232" y="5825"/>
                      <a:pt x="16849" y="6173"/>
                      <a:pt x="15433" y="6831"/>
                    </a:cubicBezTo>
                    <a:cubicBezTo>
                      <a:pt x="15224" y="6958"/>
                      <a:pt x="15090" y="7191"/>
                      <a:pt x="15090" y="7419"/>
                    </a:cubicBezTo>
                    <a:lnTo>
                      <a:pt x="15090" y="8301"/>
                    </a:lnTo>
                    <a:cubicBezTo>
                      <a:pt x="15090" y="8655"/>
                      <a:pt x="15326" y="8941"/>
                      <a:pt x="15651" y="8941"/>
                    </a:cubicBezTo>
                    <a:lnTo>
                      <a:pt x="21039" y="8941"/>
                    </a:lnTo>
                    <a:cubicBezTo>
                      <a:pt x="21364" y="8941"/>
                      <a:pt x="21600" y="8655"/>
                      <a:pt x="21600" y="8301"/>
                    </a:cubicBezTo>
                    <a:lnTo>
                      <a:pt x="21600" y="7419"/>
                    </a:lnTo>
                    <a:cubicBezTo>
                      <a:pt x="21600" y="7368"/>
                      <a:pt x="21592" y="7262"/>
                      <a:pt x="21569" y="7212"/>
                    </a:cubicBezTo>
                    <a:cubicBezTo>
                      <a:pt x="21523" y="7136"/>
                      <a:pt x="21435" y="6907"/>
                      <a:pt x="21226" y="6831"/>
                    </a:cubicBezTo>
                    <a:cubicBezTo>
                      <a:pt x="20112" y="6325"/>
                      <a:pt x="19497" y="5944"/>
                      <a:pt x="19357" y="5742"/>
                    </a:cubicBezTo>
                    <a:lnTo>
                      <a:pt x="19357" y="5586"/>
                    </a:lnTo>
                    <a:cubicBezTo>
                      <a:pt x="19520" y="5409"/>
                      <a:pt x="19662" y="5109"/>
                      <a:pt x="19778" y="4704"/>
                    </a:cubicBezTo>
                    <a:cubicBezTo>
                      <a:pt x="20010" y="4400"/>
                      <a:pt x="20088" y="3925"/>
                      <a:pt x="19902" y="3545"/>
                    </a:cubicBezTo>
                    <a:lnTo>
                      <a:pt x="19902" y="2853"/>
                    </a:lnTo>
                    <a:cubicBezTo>
                      <a:pt x="19902" y="1765"/>
                      <a:pt x="19312" y="1107"/>
                      <a:pt x="18314" y="1107"/>
                    </a:cubicBezTo>
                    <a:close/>
                    <a:moveTo>
                      <a:pt x="3224" y="1816"/>
                    </a:moveTo>
                    <a:cubicBezTo>
                      <a:pt x="3595" y="1816"/>
                      <a:pt x="4143" y="1925"/>
                      <a:pt x="4143" y="2836"/>
                    </a:cubicBezTo>
                    <a:lnTo>
                      <a:pt x="4143" y="3614"/>
                    </a:lnTo>
                    <a:cubicBezTo>
                      <a:pt x="4142" y="3690"/>
                      <a:pt x="4158" y="3711"/>
                      <a:pt x="4205" y="3787"/>
                    </a:cubicBezTo>
                    <a:cubicBezTo>
                      <a:pt x="4275" y="3939"/>
                      <a:pt x="4228" y="4092"/>
                      <a:pt x="4158" y="4168"/>
                    </a:cubicBezTo>
                    <a:cubicBezTo>
                      <a:pt x="4135" y="4218"/>
                      <a:pt x="4088" y="4299"/>
                      <a:pt x="4065" y="4375"/>
                    </a:cubicBezTo>
                    <a:cubicBezTo>
                      <a:pt x="3948" y="4780"/>
                      <a:pt x="3861" y="5036"/>
                      <a:pt x="3722" y="5188"/>
                    </a:cubicBezTo>
                    <a:cubicBezTo>
                      <a:pt x="3653" y="5264"/>
                      <a:pt x="3597" y="5338"/>
                      <a:pt x="3597" y="5465"/>
                    </a:cubicBezTo>
                    <a:lnTo>
                      <a:pt x="3597" y="5949"/>
                    </a:lnTo>
                    <a:cubicBezTo>
                      <a:pt x="3713" y="6430"/>
                      <a:pt x="4439" y="6839"/>
                      <a:pt x="5809" y="7523"/>
                    </a:cubicBezTo>
                    <a:lnTo>
                      <a:pt x="5809" y="8197"/>
                    </a:lnTo>
                    <a:lnTo>
                      <a:pt x="670" y="8197"/>
                    </a:lnTo>
                    <a:lnTo>
                      <a:pt x="670" y="7523"/>
                    </a:lnTo>
                    <a:cubicBezTo>
                      <a:pt x="2434" y="6662"/>
                      <a:pt x="2749" y="6270"/>
                      <a:pt x="2866" y="5966"/>
                    </a:cubicBezTo>
                    <a:cubicBezTo>
                      <a:pt x="2889" y="5941"/>
                      <a:pt x="2881" y="5888"/>
                      <a:pt x="2881" y="5863"/>
                    </a:cubicBezTo>
                    <a:lnTo>
                      <a:pt x="2881" y="5499"/>
                    </a:lnTo>
                    <a:cubicBezTo>
                      <a:pt x="2881" y="5398"/>
                      <a:pt x="2857" y="5316"/>
                      <a:pt x="2788" y="5240"/>
                    </a:cubicBezTo>
                    <a:cubicBezTo>
                      <a:pt x="2648" y="5038"/>
                      <a:pt x="2538" y="4790"/>
                      <a:pt x="2445" y="4410"/>
                    </a:cubicBezTo>
                    <a:cubicBezTo>
                      <a:pt x="2422" y="4309"/>
                      <a:pt x="2375" y="4218"/>
                      <a:pt x="2305" y="4168"/>
                    </a:cubicBezTo>
                    <a:cubicBezTo>
                      <a:pt x="2282" y="4143"/>
                      <a:pt x="2227" y="4105"/>
                      <a:pt x="2227" y="4029"/>
                    </a:cubicBezTo>
                    <a:cubicBezTo>
                      <a:pt x="2227" y="3954"/>
                      <a:pt x="2227" y="3865"/>
                      <a:pt x="2274" y="3839"/>
                    </a:cubicBezTo>
                    <a:cubicBezTo>
                      <a:pt x="2297" y="3763"/>
                      <a:pt x="2352" y="3690"/>
                      <a:pt x="2352" y="3614"/>
                    </a:cubicBezTo>
                    <a:lnTo>
                      <a:pt x="2352" y="2836"/>
                    </a:lnTo>
                    <a:cubicBezTo>
                      <a:pt x="2352" y="2153"/>
                      <a:pt x="2643" y="1816"/>
                      <a:pt x="3224" y="1816"/>
                    </a:cubicBezTo>
                    <a:close/>
                    <a:moveTo>
                      <a:pt x="18298" y="1816"/>
                    </a:moveTo>
                    <a:cubicBezTo>
                      <a:pt x="18670" y="1816"/>
                      <a:pt x="19171" y="1925"/>
                      <a:pt x="19171" y="2836"/>
                    </a:cubicBezTo>
                    <a:lnTo>
                      <a:pt x="19171" y="3614"/>
                    </a:lnTo>
                    <a:cubicBezTo>
                      <a:pt x="19170" y="3690"/>
                      <a:pt x="19225" y="3711"/>
                      <a:pt x="19248" y="3787"/>
                    </a:cubicBezTo>
                    <a:cubicBezTo>
                      <a:pt x="19318" y="3939"/>
                      <a:pt x="19287" y="4092"/>
                      <a:pt x="19217" y="4168"/>
                    </a:cubicBezTo>
                    <a:cubicBezTo>
                      <a:pt x="19171" y="4218"/>
                      <a:pt x="19155" y="4299"/>
                      <a:pt x="19108" y="4375"/>
                    </a:cubicBezTo>
                    <a:cubicBezTo>
                      <a:pt x="19015" y="4780"/>
                      <a:pt x="18897" y="5036"/>
                      <a:pt x="18781" y="5188"/>
                    </a:cubicBezTo>
                    <a:cubicBezTo>
                      <a:pt x="18712" y="5264"/>
                      <a:pt x="18672" y="5338"/>
                      <a:pt x="18672" y="5465"/>
                    </a:cubicBezTo>
                    <a:lnTo>
                      <a:pt x="18672" y="5828"/>
                    </a:lnTo>
                    <a:cubicBezTo>
                      <a:pt x="18672" y="5879"/>
                      <a:pt x="18672" y="5898"/>
                      <a:pt x="18672" y="5949"/>
                    </a:cubicBezTo>
                    <a:cubicBezTo>
                      <a:pt x="18811" y="6430"/>
                      <a:pt x="19529" y="6839"/>
                      <a:pt x="20899" y="7523"/>
                    </a:cubicBezTo>
                    <a:lnTo>
                      <a:pt x="20899" y="8197"/>
                    </a:lnTo>
                    <a:lnTo>
                      <a:pt x="15791" y="8197"/>
                    </a:lnTo>
                    <a:lnTo>
                      <a:pt x="15744" y="8197"/>
                    </a:lnTo>
                    <a:lnTo>
                      <a:pt x="15744" y="7523"/>
                    </a:lnTo>
                    <a:cubicBezTo>
                      <a:pt x="17509" y="6662"/>
                      <a:pt x="17801" y="6270"/>
                      <a:pt x="17894" y="5966"/>
                    </a:cubicBezTo>
                    <a:cubicBezTo>
                      <a:pt x="17940" y="5941"/>
                      <a:pt x="17940" y="5888"/>
                      <a:pt x="17940" y="5863"/>
                    </a:cubicBezTo>
                    <a:lnTo>
                      <a:pt x="17940" y="5499"/>
                    </a:lnTo>
                    <a:cubicBezTo>
                      <a:pt x="17940" y="5398"/>
                      <a:pt x="17909" y="5316"/>
                      <a:pt x="17862" y="5240"/>
                    </a:cubicBezTo>
                    <a:cubicBezTo>
                      <a:pt x="17723" y="5038"/>
                      <a:pt x="17597" y="4790"/>
                      <a:pt x="17504" y="4410"/>
                    </a:cubicBezTo>
                    <a:cubicBezTo>
                      <a:pt x="17458" y="4309"/>
                      <a:pt x="17434" y="4218"/>
                      <a:pt x="17364" y="4168"/>
                    </a:cubicBezTo>
                    <a:cubicBezTo>
                      <a:pt x="17318" y="4143"/>
                      <a:pt x="17302" y="4105"/>
                      <a:pt x="17302" y="4029"/>
                    </a:cubicBezTo>
                    <a:cubicBezTo>
                      <a:pt x="17302" y="3954"/>
                      <a:pt x="17294" y="3865"/>
                      <a:pt x="17317" y="3839"/>
                    </a:cubicBezTo>
                    <a:cubicBezTo>
                      <a:pt x="17364" y="3763"/>
                      <a:pt x="17395" y="3690"/>
                      <a:pt x="17395" y="3614"/>
                    </a:cubicBezTo>
                    <a:lnTo>
                      <a:pt x="17395" y="2836"/>
                    </a:lnTo>
                    <a:cubicBezTo>
                      <a:pt x="17395" y="2153"/>
                      <a:pt x="17718" y="1816"/>
                      <a:pt x="18298" y="1816"/>
                    </a:cubicBezTo>
                    <a:close/>
                    <a:moveTo>
                      <a:pt x="3208" y="10221"/>
                    </a:moveTo>
                    <a:cubicBezTo>
                      <a:pt x="2999" y="10271"/>
                      <a:pt x="2866" y="10450"/>
                      <a:pt x="2912" y="10653"/>
                    </a:cubicBezTo>
                    <a:cubicBezTo>
                      <a:pt x="3145" y="13240"/>
                      <a:pt x="4446" y="15563"/>
                      <a:pt x="6494" y="17034"/>
                    </a:cubicBezTo>
                    <a:cubicBezTo>
                      <a:pt x="6517" y="17060"/>
                      <a:pt x="6580" y="17121"/>
                      <a:pt x="6650" y="17121"/>
                    </a:cubicBezTo>
                    <a:cubicBezTo>
                      <a:pt x="6766" y="17121"/>
                      <a:pt x="6868" y="17041"/>
                      <a:pt x="7008" y="16965"/>
                    </a:cubicBezTo>
                    <a:cubicBezTo>
                      <a:pt x="7124" y="16762"/>
                      <a:pt x="7077" y="16531"/>
                      <a:pt x="6915" y="16429"/>
                    </a:cubicBezTo>
                    <a:cubicBezTo>
                      <a:pt x="5053" y="15060"/>
                      <a:pt x="3838" y="12951"/>
                      <a:pt x="3582" y="10567"/>
                    </a:cubicBezTo>
                    <a:cubicBezTo>
                      <a:pt x="3559" y="10338"/>
                      <a:pt x="3418" y="10195"/>
                      <a:pt x="3208" y="10221"/>
                    </a:cubicBezTo>
                    <a:close/>
                    <a:moveTo>
                      <a:pt x="18641" y="10307"/>
                    </a:moveTo>
                    <a:cubicBezTo>
                      <a:pt x="18454" y="10307"/>
                      <a:pt x="18283" y="10449"/>
                      <a:pt x="18236" y="10653"/>
                    </a:cubicBezTo>
                    <a:cubicBezTo>
                      <a:pt x="17956" y="13046"/>
                      <a:pt x="16764" y="15158"/>
                      <a:pt x="14919" y="16533"/>
                    </a:cubicBezTo>
                    <a:cubicBezTo>
                      <a:pt x="14849" y="16609"/>
                      <a:pt x="14779" y="16717"/>
                      <a:pt x="14779" y="16844"/>
                    </a:cubicBezTo>
                    <a:cubicBezTo>
                      <a:pt x="14779" y="16921"/>
                      <a:pt x="14833" y="16993"/>
                      <a:pt x="14857" y="17069"/>
                    </a:cubicBezTo>
                    <a:cubicBezTo>
                      <a:pt x="14927" y="17145"/>
                      <a:pt x="15020" y="17225"/>
                      <a:pt x="15137" y="17225"/>
                    </a:cubicBezTo>
                    <a:cubicBezTo>
                      <a:pt x="15207" y="17225"/>
                      <a:pt x="15270" y="17181"/>
                      <a:pt x="15340" y="17155"/>
                    </a:cubicBezTo>
                    <a:cubicBezTo>
                      <a:pt x="17348" y="15679"/>
                      <a:pt x="18657" y="13336"/>
                      <a:pt x="18937" y="10739"/>
                    </a:cubicBezTo>
                    <a:lnTo>
                      <a:pt x="18937" y="10688"/>
                    </a:lnTo>
                    <a:cubicBezTo>
                      <a:pt x="18937" y="10509"/>
                      <a:pt x="18805" y="10358"/>
                      <a:pt x="18641" y="10307"/>
                    </a:cubicBezTo>
                    <a:close/>
                    <a:moveTo>
                      <a:pt x="11150" y="13783"/>
                    </a:moveTo>
                    <a:cubicBezTo>
                      <a:pt x="10210" y="13783"/>
                      <a:pt x="9578" y="14442"/>
                      <a:pt x="9578" y="15530"/>
                    </a:cubicBezTo>
                    <a:lnTo>
                      <a:pt x="9578" y="16204"/>
                    </a:lnTo>
                    <a:cubicBezTo>
                      <a:pt x="9371" y="16584"/>
                      <a:pt x="9442" y="17077"/>
                      <a:pt x="9718" y="17380"/>
                    </a:cubicBezTo>
                    <a:cubicBezTo>
                      <a:pt x="9832" y="17760"/>
                      <a:pt x="9978" y="18060"/>
                      <a:pt x="10138" y="18262"/>
                    </a:cubicBezTo>
                    <a:lnTo>
                      <a:pt x="10138" y="18383"/>
                    </a:lnTo>
                    <a:cubicBezTo>
                      <a:pt x="10069" y="18485"/>
                      <a:pt x="9700" y="18832"/>
                      <a:pt x="8301" y="19490"/>
                    </a:cubicBezTo>
                    <a:cubicBezTo>
                      <a:pt x="8094" y="19617"/>
                      <a:pt x="7958" y="19850"/>
                      <a:pt x="7958" y="20078"/>
                    </a:cubicBezTo>
                    <a:lnTo>
                      <a:pt x="7958" y="20960"/>
                    </a:lnTo>
                    <a:cubicBezTo>
                      <a:pt x="7958" y="21314"/>
                      <a:pt x="8205" y="21600"/>
                      <a:pt x="8503" y="21600"/>
                    </a:cubicBezTo>
                    <a:lnTo>
                      <a:pt x="13798" y="21600"/>
                    </a:lnTo>
                    <a:cubicBezTo>
                      <a:pt x="14096" y="21600"/>
                      <a:pt x="14358" y="21314"/>
                      <a:pt x="14358" y="20960"/>
                    </a:cubicBezTo>
                    <a:lnTo>
                      <a:pt x="14358" y="20078"/>
                    </a:lnTo>
                    <a:cubicBezTo>
                      <a:pt x="14358" y="19850"/>
                      <a:pt x="14222" y="19617"/>
                      <a:pt x="14016" y="19490"/>
                    </a:cubicBezTo>
                    <a:cubicBezTo>
                      <a:pt x="12938" y="18984"/>
                      <a:pt x="12316" y="18620"/>
                      <a:pt x="12178" y="18418"/>
                    </a:cubicBezTo>
                    <a:lnTo>
                      <a:pt x="12178" y="18262"/>
                    </a:lnTo>
                    <a:cubicBezTo>
                      <a:pt x="12339" y="18085"/>
                      <a:pt x="12468" y="17785"/>
                      <a:pt x="12583" y="17380"/>
                    </a:cubicBezTo>
                    <a:cubicBezTo>
                      <a:pt x="12812" y="17077"/>
                      <a:pt x="12884" y="16584"/>
                      <a:pt x="12723" y="16204"/>
                    </a:cubicBezTo>
                    <a:lnTo>
                      <a:pt x="12723" y="15530"/>
                    </a:lnTo>
                    <a:cubicBezTo>
                      <a:pt x="12723" y="14442"/>
                      <a:pt x="12137" y="13783"/>
                      <a:pt x="11150" y="13783"/>
                    </a:cubicBezTo>
                    <a:close/>
                    <a:moveTo>
                      <a:pt x="11119" y="14492"/>
                    </a:moveTo>
                    <a:cubicBezTo>
                      <a:pt x="11486" y="14492"/>
                      <a:pt x="12023" y="14584"/>
                      <a:pt x="12023" y="15495"/>
                    </a:cubicBezTo>
                    <a:lnTo>
                      <a:pt x="12023" y="16291"/>
                    </a:lnTo>
                    <a:cubicBezTo>
                      <a:pt x="12023" y="16367"/>
                      <a:pt x="12046" y="16388"/>
                      <a:pt x="12069" y="16464"/>
                    </a:cubicBezTo>
                    <a:cubicBezTo>
                      <a:pt x="12138" y="16616"/>
                      <a:pt x="12107" y="16768"/>
                      <a:pt x="12038" y="16844"/>
                    </a:cubicBezTo>
                    <a:cubicBezTo>
                      <a:pt x="12015" y="16895"/>
                      <a:pt x="11968" y="16976"/>
                      <a:pt x="11945" y="17052"/>
                    </a:cubicBezTo>
                    <a:cubicBezTo>
                      <a:pt x="11830" y="17457"/>
                      <a:pt x="11740" y="17695"/>
                      <a:pt x="11602" y="17847"/>
                    </a:cubicBezTo>
                    <a:cubicBezTo>
                      <a:pt x="11533" y="17923"/>
                      <a:pt x="11493" y="17997"/>
                      <a:pt x="11493" y="18124"/>
                    </a:cubicBezTo>
                    <a:lnTo>
                      <a:pt x="11493" y="18487"/>
                    </a:lnTo>
                    <a:cubicBezTo>
                      <a:pt x="11493" y="18538"/>
                      <a:pt x="11493" y="18558"/>
                      <a:pt x="11493" y="18608"/>
                    </a:cubicBezTo>
                    <a:cubicBezTo>
                      <a:pt x="11631" y="19064"/>
                      <a:pt x="12343" y="19507"/>
                      <a:pt x="13673" y="20165"/>
                    </a:cubicBezTo>
                    <a:lnTo>
                      <a:pt x="13673" y="20874"/>
                    </a:lnTo>
                    <a:lnTo>
                      <a:pt x="8643" y="20874"/>
                    </a:lnTo>
                    <a:lnTo>
                      <a:pt x="8596" y="20874"/>
                    </a:lnTo>
                    <a:lnTo>
                      <a:pt x="8596" y="20182"/>
                    </a:lnTo>
                    <a:cubicBezTo>
                      <a:pt x="10340" y="19321"/>
                      <a:pt x="10646" y="18946"/>
                      <a:pt x="10761" y="18643"/>
                    </a:cubicBezTo>
                    <a:cubicBezTo>
                      <a:pt x="10784" y="18617"/>
                      <a:pt x="10777" y="18564"/>
                      <a:pt x="10777" y="18539"/>
                    </a:cubicBezTo>
                    <a:lnTo>
                      <a:pt x="10777" y="18159"/>
                    </a:lnTo>
                    <a:cubicBezTo>
                      <a:pt x="10777" y="18057"/>
                      <a:pt x="10752" y="17975"/>
                      <a:pt x="10683" y="17899"/>
                    </a:cubicBezTo>
                    <a:cubicBezTo>
                      <a:pt x="10546" y="17697"/>
                      <a:pt x="10432" y="17449"/>
                      <a:pt x="10341" y="17069"/>
                    </a:cubicBezTo>
                    <a:cubicBezTo>
                      <a:pt x="10295" y="16968"/>
                      <a:pt x="10269" y="16895"/>
                      <a:pt x="10200" y="16844"/>
                    </a:cubicBezTo>
                    <a:cubicBezTo>
                      <a:pt x="10155" y="16819"/>
                      <a:pt x="10138" y="16764"/>
                      <a:pt x="10138" y="16689"/>
                    </a:cubicBezTo>
                    <a:cubicBezTo>
                      <a:pt x="10138" y="16613"/>
                      <a:pt x="10131" y="16541"/>
                      <a:pt x="10154" y="16516"/>
                    </a:cubicBezTo>
                    <a:cubicBezTo>
                      <a:pt x="10199" y="16440"/>
                      <a:pt x="10232" y="16367"/>
                      <a:pt x="10232" y="16291"/>
                    </a:cubicBezTo>
                    <a:lnTo>
                      <a:pt x="10232" y="15495"/>
                    </a:lnTo>
                    <a:cubicBezTo>
                      <a:pt x="10232" y="14812"/>
                      <a:pt x="10546" y="14492"/>
                      <a:pt x="11119" y="14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1" name="Google Shape;201;p32"/>
          <p:cNvGrpSpPr/>
          <p:nvPr/>
        </p:nvGrpSpPr>
        <p:grpSpPr>
          <a:xfrm>
            <a:off x="6703918" y="982284"/>
            <a:ext cx="992470" cy="971475"/>
            <a:chOff x="8859974" y="633437"/>
            <a:chExt cx="1322940" cy="1295300"/>
          </a:xfrm>
        </p:grpSpPr>
        <p:grpSp>
          <p:nvGrpSpPr>
            <p:cNvPr id="202" name="Google Shape;202;p32"/>
            <p:cNvGrpSpPr/>
            <p:nvPr/>
          </p:nvGrpSpPr>
          <p:grpSpPr>
            <a:xfrm>
              <a:off x="8859974" y="830150"/>
              <a:ext cx="1322940" cy="1098587"/>
              <a:chOff x="745938" y="559625"/>
              <a:chExt cx="1490133" cy="1098587"/>
            </a:xfrm>
          </p:grpSpPr>
          <p:sp>
            <p:nvSpPr>
              <p:cNvPr id="203" name="Google Shape;203;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4" name="Google Shape;204;p32"/>
              <p:cNvSpPr txBox="1"/>
              <p:nvPr/>
            </p:nvSpPr>
            <p:spPr>
              <a:xfrm>
                <a:off x="749571" y="868312"/>
                <a:ext cx="1486500" cy="7899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New Ways of Working</a:t>
                </a:r>
                <a:endParaRPr sz="1100" b="0" i="0" u="none" strike="noStrike" cap="none">
                  <a:solidFill>
                    <a:srgbClr val="FFFFFF"/>
                  </a:solidFill>
                  <a:latin typeface="Arial"/>
                  <a:ea typeface="Arial"/>
                  <a:cs typeface="Arial"/>
                  <a:sym typeface="Arial"/>
                </a:endParaRPr>
              </a:p>
            </p:txBody>
          </p:sp>
        </p:grpSp>
        <p:grpSp>
          <p:nvGrpSpPr>
            <p:cNvPr id="205" name="Google Shape;205;p32"/>
            <p:cNvGrpSpPr/>
            <p:nvPr/>
          </p:nvGrpSpPr>
          <p:grpSpPr>
            <a:xfrm>
              <a:off x="9322738" y="633437"/>
              <a:ext cx="397500" cy="396900"/>
              <a:chOff x="9322738" y="633437"/>
              <a:chExt cx="397500" cy="396900"/>
            </a:xfrm>
          </p:grpSpPr>
          <p:sp>
            <p:nvSpPr>
              <p:cNvPr id="206" name="Google Shape;206;p32"/>
              <p:cNvSpPr/>
              <p:nvPr/>
            </p:nvSpPr>
            <p:spPr>
              <a:xfrm>
                <a:off x="93227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07" name="Google Shape;207;p32"/>
              <p:cNvSpPr/>
              <p:nvPr/>
            </p:nvSpPr>
            <p:spPr>
              <a:xfrm>
                <a:off x="9404800" y="733125"/>
                <a:ext cx="218754" cy="195696"/>
              </a:xfrm>
              <a:custGeom>
                <a:avLst/>
                <a:gdLst/>
                <a:ahLst/>
                <a:cxnLst/>
                <a:rect l="l" t="t" r="r" b="b"/>
                <a:pathLst>
                  <a:path w="21600" h="21600" extrusionOk="0">
                    <a:moveTo>
                      <a:pt x="15988" y="0"/>
                    </a:moveTo>
                    <a:cubicBezTo>
                      <a:pt x="15524" y="0"/>
                      <a:pt x="15208" y="321"/>
                      <a:pt x="15208" y="801"/>
                    </a:cubicBezTo>
                    <a:lnTo>
                      <a:pt x="15208" y="20681"/>
                    </a:lnTo>
                    <a:cubicBezTo>
                      <a:pt x="15208" y="21161"/>
                      <a:pt x="15524" y="21483"/>
                      <a:pt x="15988" y="21483"/>
                    </a:cubicBezTo>
                    <a:lnTo>
                      <a:pt x="20821" y="21483"/>
                    </a:lnTo>
                    <a:cubicBezTo>
                      <a:pt x="21258" y="21483"/>
                      <a:pt x="21600" y="21108"/>
                      <a:pt x="21600" y="20681"/>
                    </a:cubicBezTo>
                    <a:lnTo>
                      <a:pt x="21600" y="801"/>
                    </a:lnTo>
                    <a:cubicBezTo>
                      <a:pt x="21600" y="321"/>
                      <a:pt x="21284" y="0"/>
                      <a:pt x="20821" y="0"/>
                    </a:cubicBezTo>
                    <a:lnTo>
                      <a:pt x="15988" y="0"/>
                    </a:lnTo>
                    <a:close/>
                    <a:moveTo>
                      <a:pt x="15988" y="801"/>
                    </a:moveTo>
                    <a:lnTo>
                      <a:pt x="20821" y="801"/>
                    </a:lnTo>
                    <a:lnTo>
                      <a:pt x="20821" y="20681"/>
                    </a:lnTo>
                    <a:lnTo>
                      <a:pt x="15988" y="20681"/>
                    </a:lnTo>
                    <a:lnTo>
                      <a:pt x="15988" y="801"/>
                    </a:lnTo>
                    <a:close/>
                    <a:moveTo>
                      <a:pt x="8384" y="4125"/>
                    </a:moveTo>
                    <a:cubicBezTo>
                      <a:pt x="7918" y="4124"/>
                      <a:pt x="7604" y="4408"/>
                      <a:pt x="7604" y="4887"/>
                    </a:cubicBezTo>
                    <a:lnTo>
                      <a:pt x="7604" y="20681"/>
                    </a:lnTo>
                    <a:cubicBezTo>
                      <a:pt x="7604" y="21161"/>
                      <a:pt x="7918" y="21483"/>
                      <a:pt x="8384" y="21483"/>
                    </a:cubicBezTo>
                    <a:lnTo>
                      <a:pt x="13251" y="21483"/>
                    </a:lnTo>
                    <a:cubicBezTo>
                      <a:pt x="13665" y="21483"/>
                      <a:pt x="13996" y="21107"/>
                      <a:pt x="13996" y="20681"/>
                    </a:cubicBezTo>
                    <a:lnTo>
                      <a:pt x="13996" y="4887"/>
                    </a:lnTo>
                    <a:cubicBezTo>
                      <a:pt x="13996" y="4408"/>
                      <a:pt x="13716" y="4125"/>
                      <a:pt x="13251" y="4125"/>
                    </a:cubicBezTo>
                    <a:lnTo>
                      <a:pt x="8384" y="4125"/>
                    </a:lnTo>
                    <a:close/>
                    <a:moveTo>
                      <a:pt x="8384" y="4887"/>
                    </a:moveTo>
                    <a:lnTo>
                      <a:pt x="13251" y="4887"/>
                    </a:lnTo>
                    <a:lnTo>
                      <a:pt x="13251" y="20681"/>
                    </a:lnTo>
                    <a:lnTo>
                      <a:pt x="8384" y="20681"/>
                    </a:lnTo>
                    <a:lnTo>
                      <a:pt x="8384" y="4887"/>
                    </a:lnTo>
                    <a:close/>
                    <a:moveTo>
                      <a:pt x="779" y="12452"/>
                    </a:moveTo>
                    <a:cubicBezTo>
                      <a:pt x="316" y="12452"/>
                      <a:pt x="0" y="12771"/>
                      <a:pt x="0" y="13253"/>
                    </a:cubicBezTo>
                    <a:lnTo>
                      <a:pt x="0" y="20799"/>
                    </a:lnTo>
                    <a:cubicBezTo>
                      <a:pt x="0" y="21281"/>
                      <a:pt x="316" y="21600"/>
                      <a:pt x="779" y="21600"/>
                    </a:cubicBezTo>
                    <a:lnTo>
                      <a:pt x="5612" y="21600"/>
                    </a:lnTo>
                    <a:cubicBezTo>
                      <a:pt x="6024" y="21600"/>
                      <a:pt x="6392" y="21227"/>
                      <a:pt x="6392" y="20799"/>
                    </a:cubicBezTo>
                    <a:lnTo>
                      <a:pt x="6392" y="13253"/>
                    </a:lnTo>
                    <a:cubicBezTo>
                      <a:pt x="6392" y="12771"/>
                      <a:pt x="6076" y="12452"/>
                      <a:pt x="5612" y="12452"/>
                    </a:cubicBezTo>
                    <a:lnTo>
                      <a:pt x="779" y="12452"/>
                    </a:lnTo>
                    <a:close/>
                    <a:moveTo>
                      <a:pt x="779" y="13253"/>
                    </a:moveTo>
                    <a:lnTo>
                      <a:pt x="5612" y="13253"/>
                    </a:lnTo>
                    <a:lnTo>
                      <a:pt x="5612" y="20799"/>
                    </a:lnTo>
                    <a:lnTo>
                      <a:pt x="779" y="20799"/>
                    </a:lnTo>
                    <a:lnTo>
                      <a:pt x="779" y="13253"/>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08" name="Google Shape;208;p32"/>
          <p:cNvGrpSpPr/>
          <p:nvPr/>
        </p:nvGrpSpPr>
        <p:grpSpPr>
          <a:xfrm>
            <a:off x="2530855" y="982284"/>
            <a:ext cx="992470" cy="971325"/>
            <a:chOff x="3297374" y="633437"/>
            <a:chExt cx="1322940" cy="1295100"/>
          </a:xfrm>
        </p:grpSpPr>
        <p:grpSp>
          <p:nvGrpSpPr>
            <p:cNvPr id="209" name="Google Shape;209;p32"/>
            <p:cNvGrpSpPr/>
            <p:nvPr/>
          </p:nvGrpSpPr>
          <p:grpSpPr>
            <a:xfrm>
              <a:off x="3297374" y="830150"/>
              <a:ext cx="1322940" cy="1098387"/>
              <a:chOff x="745938" y="559625"/>
              <a:chExt cx="1490133" cy="1098387"/>
            </a:xfrm>
          </p:grpSpPr>
          <p:sp>
            <p:nvSpPr>
              <p:cNvPr id="210" name="Google Shape;210;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32"/>
              <p:cNvSpPr txBox="1"/>
              <p:nvPr/>
            </p:nvSpPr>
            <p:spPr>
              <a:xfrm>
                <a:off x="749571" y="868412"/>
                <a:ext cx="1486500" cy="7896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Operating Model</a:t>
                </a:r>
                <a:endParaRPr sz="1100" b="0" i="0" u="none" strike="noStrike" cap="none">
                  <a:solidFill>
                    <a:srgbClr val="FFFFFF"/>
                  </a:solidFill>
                  <a:latin typeface="Arial"/>
                  <a:ea typeface="Arial"/>
                  <a:cs typeface="Arial"/>
                  <a:sym typeface="Arial"/>
                </a:endParaRPr>
              </a:p>
            </p:txBody>
          </p:sp>
        </p:grpSp>
        <p:grpSp>
          <p:nvGrpSpPr>
            <p:cNvPr id="212" name="Google Shape;212;p32"/>
            <p:cNvGrpSpPr/>
            <p:nvPr/>
          </p:nvGrpSpPr>
          <p:grpSpPr>
            <a:xfrm>
              <a:off x="3760138" y="633437"/>
              <a:ext cx="397500" cy="396900"/>
              <a:chOff x="3760138" y="633437"/>
              <a:chExt cx="397500" cy="396900"/>
            </a:xfrm>
          </p:grpSpPr>
          <p:sp>
            <p:nvSpPr>
              <p:cNvPr id="213" name="Google Shape;213;p32"/>
              <p:cNvSpPr/>
              <p:nvPr/>
            </p:nvSpPr>
            <p:spPr>
              <a:xfrm>
                <a:off x="376013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14" name="Google Shape;214;p32"/>
              <p:cNvSpPr/>
              <p:nvPr/>
            </p:nvSpPr>
            <p:spPr>
              <a:xfrm>
                <a:off x="3841136" y="701612"/>
                <a:ext cx="216378" cy="260604"/>
              </a:xfrm>
              <a:custGeom>
                <a:avLst/>
                <a:gdLst/>
                <a:ahLst/>
                <a:cxnLst/>
                <a:rect l="l" t="t" r="r" b="b"/>
                <a:pathLst>
                  <a:path w="21600" h="21600" extrusionOk="0">
                    <a:moveTo>
                      <a:pt x="10729" y="0"/>
                    </a:moveTo>
                    <a:cubicBezTo>
                      <a:pt x="8347" y="0"/>
                      <a:pt x="6445" y="1590"/>
                      <a:pt x="6445" y="3580"/>
                    </a:cubicBezTo>
                    <a:cubicBezTo>
                      <a:pt x="6445" y="5546"/>
                      <a:pt x="8347" y="7175"/>
                      <a:pt x="10729" y="7175"/>
                    </a:cubicBezTo>
                    <a:cubicBezTo>
                      <a:pt x="13140" y="7175"/>
                      <a:pt x="15031" y="5546"/>
                      <a:pt x="15031" y="3580"/>
                    </a:cubicBezTo>
                    <a:cubicBezTo>
                      <a:pt x="15031" y="1590"/>
                      <a:pt x="13082" y="0"/>
                      <a:pt x="10729" y="0"/>
                    </a:cubicBezTo>
                    <a:close/>
                    <a:moveTo>
                      <a:pt x="10729" y="725"/>
                    </a:moveTo>
                    <a:cubicBezTo>
                      <a:pt x="12675" y="725"/>
                      <a:pt x="14164" y="2003"/>
                      <a:pt x="14164" y="3580"/>
                    </a:cubicBezTo>
                    <a:cubicBezTo>
                      <a:pt x="14164" y="5158"/>
                      <a:pt x="12617" y="6480"/>
                      <a:pt x="10729" y="6480"/>
                    </a:cubicBezTo>
                    <a:cubicBezTo>
                      <a:pt x="8841" y="6480"/>
                      <a:pt x="7277" y="5158"/>
                      <a:pt x="7277" y="3580"/>
                    </a:cubicBezTo>
                    <a:cubicBezTo>
                      <a:pt x="7277" y="2003"/>
                      <a:pt x="8841" y="725"/>
                      <a:pt x="10729" y="725"/>
                    </a:cubicBezTo>
                    <a:close/>
                    <a:moveTo>
                      <a:pt x="4692" y="7959"/>
                    </a:moveTo>
                    <a:cubicBezTo>
                      <a:pt x="4429" y="7959"/>
                      <a:pt x="4249" y="8096"/>
                      <a:pt x="4249" y="8315"/>
                    </a:cubicBezTo>
                    <a:cubicBezTo>
                      <a:pt x="4249" y="9383"/>
                      <a:pt x="4517" y="11141"/>
                      <a:pt x="5188" y="12427"/>
                    </a:cubicBezTo>
                    <a:cubicBezTo>
                      <a:pt x="5275" y="12597"/>
                      <a:pt x="5503" y="12663"/>
                      <a:pt x="5736" y="12590"/>
                    </a:cubicBezTo>
                    <a:cubicBezTo>
                      <a:pt x="5941" y="12517"/>
                      <a:pt x="6019" y="12301"/>
                      <a:pt x="5931" y="12132"/>
                    </a:cubicBezTo>
                    <a:cubicBezTo>
                      <a:pt x="5435" y="11136"/>
                      <a:pt x="5175" y="9753"/>
                      <a:pt x="5117" y="8684"/>
                    </a:cubicBezTo>
                    <a:lnTo>
                      <a:pt x="16377" y="8684"/>
                    </a:lnTo>
                    <a:cubicBezTo>
                      <a:pt x="16319" y="9728"/>
                      <a:pt x="16052" y="11136"/>
                      <a:pt x="15527" y="12132"/>
                    </a:cubicBezTo>
                    <a:cubicBezTo>
                      <a:pt x="15440" y="12301"/>
                      <a:pt x="15524" y="12517"/>
                      <a:pt x="15757" y="12590"/>
                    </a:cubicBezTo>
                    <a:cubicBezTo>
                      <a:pt x="15787" y="12639"/>
                      <a:pt x="15876" y="12635"/>
                      <a:pt x="15934" y="12635"/>
                    </a:cubicBezTo>
                    <a:cubicBezTo>
                      <a:pt x="16109" y="12635"/>
                      <a:pt x="16295" y="12573"/>
                      <a:pt x="16324" y="12427"/>
                    </a:cubicBezTo>
                    <a:cubicBezTo>
                      <a:pt x="17024" y="11141"/>
                      <a:pt x="17227" y="9383"/>
                      <a:pt x="17227" y="8315"/>
                    </a:cubicBezTo>
                    <a:cubicBezTo>
                      <a:pt x="17227" y="8096"/>
                      <a:pt x="17047" y="7959"/>
                      <a:pt x="16784" y="7959"/>
                    </a:cubicBezTo>
                    <a:lnTo>
                      <a:pt x="4692" y="7959"/>
                    </a:lnTo>
                    <a:close/>
                    <a:moveTo>
                      <a:pt x="9826" y="10075"/>
                    </a:moveTo>
                    <a:lnTo>
                      <a:pt x="10198" y="13285"/>
                    </a:lnTo>
                    <a:lnTo>
                      <a:pt x="11402" y="13285"/>
                    </a:lnTo>
                    <a:lnTo>
                      <a:pt x="11774" y="10075"/>
                    </a:lnTo>
                    <a:lnTo>
                      <a:pt x="9826" y="10075"/>
                    </a:lnTo>
                    <a:close/>
                    <a:moveTo>
                      <a:pt x="443" y="13552"/>
                    </a:moveTo>
                    <a:cubicBezTo>
                      <a:pt x="180" y="13552"/>
                      <a:pt x="0" y="13741"/>
                      <a:pt x="0" y="14025"/>
                    </a:cubicBezTo>
                    <a:cubicBezTo>
                      <a:pt x="0" y="14309"/>
                      <a:pt x="180" y="14499"/>
                      <a:pt x="443" y="14499"/>
                    </a:cubicBezTo>
                    <a:lnTo>
                      <a:pt x="6710" y="14499"/>
                    </a:lnTo>
                    <a:lnTo>
                      <a:pt x="7914" y="21600"/>
                    </a:lnTo>
                    <a:lnTo>
                      <a:pt x="13828" y="21600"/>
                    </a:lnTo>
                    <a:lnTo>
                      <a:pt x="15014" y="14499"/>
                    </a:lnTo>
                    <a:lnTo>
                      <a:pt x="21193" y="14499"/>
                    </a:lnTo>
                    <a:cubicBezTo>
                      <a:pt x="21426" y="14499"/>
                      <a:pt x="21600" y="14309"/>
                      <a:pt x="21600" y="14025"/>
                    </a:cubicBezTo>
                    <a:cubicBezTo>
                      <a:pt x="21600" y="13741"/>
                      <a:pt x="21426" y="13552"/>
                      <a:pt x="21193" y="13552"/>
                    </a:cubicBezTo>
                    <a:lnTo>
                      <a:pt x="443" y="13552"/>
                    </a:lnTo>
                    <a:close/>
                    <a:moveTo>
                      <a:pt x="7578" y="14499"/>
                    </a:moveTo>
                    <a:lnTo>
                      <a:pt x="14146" y="14499"/>
                    </a:lnTo>
                    <a:lnTo>
                      <a:pt x="13102" y="20890"/>
                    </a:lnTo>
                    <a:lnTo>
                      <a:pt x="8640" y="20890"/>
                    </a:lnTo>
                    <a:lnTo>
                      <a:pt x="7578" y="14499"/>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15" name="Google Shape;215;p32"/>
          <p:cNvGrpSpPr/>
          <p:nvPr/>
        </p:nvGrpSpPr>
        <p:grpSpPr>
          <a:xfrm>
            <a:off x="5660652" y="982284"/>
            <a:ext cx="992470" cy="971147"/>
            <a:chOff x="7469324" y="633437"/>
            <a:chExt cx="1322940" cy="1294863"/>
          </a:xfrm>
        </p:grpSpPr>
        <p:grpSp>
          <p:nvGrpSpPr>
            <p:cNvPr id="216" name="Google Shape;216;p32"/>
            <p:cNvGrpSpPr/>
            <p:nvPr/>
          </p:nvGrpSpPr>
          <p:grpSpPr>
            <a:xfrm>
              <a:off x="7469324" y="830150"/>
              <a:ext cx="1322940" cy="1098150"/>
              <a:chOff x="745938" y="559625"/>
              <a:chExt cx="1490133" cy="1098150"/>
            </a:xfrm>
          </p:grpSpPr>
          <p:sp>
            <p:nvSpPr>
              <p:cNvPr id="217" name="Google Shape;217;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8" name="Google Shape;218;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Business Processes and Value</a:t>
                </a:r>
                <a:endParaRPr sz="1100" b="0" i="0" u="none" strike="noStrike" cap="none">
                  <a:solidFill>
                    <a:srgbClr val="FFFFFF"/>
                  </a:solidFill>
                  <a:latin typeface="Arial"/>
                  <a:ea typeface="Arial"/>
                  <a:cs typeface="Arial"/>
                  <a:sym typeface="Arial"/>
                </a:endParaRPr>
              </a:p>
            </p:txBody>
          </p:sp>
        </p:grpSp>
        <p:grpSp>
          <p:nvGrpSpPr>
            <p:cNvPr id="219" name="Google Shape;219;p32"/>
            <p:cNvGrpSpPr/>
            <p:nvPr/>
          </p:nvGrpSpPr>
          <p:grpSpPr>
            <a:xfrm>
              <a:off x="7932088" y="633437"/>
              <a:ext cx="397500" cy="396900"/>
              <a:chOff x="7932088" y="633437"/>
              <a:chExt cx="397500" cy="396900"/>
            </a:xfrm>
          </p:grpSpPr>
          <p:sp>
            <p:nvSpPr>
              <p:cNvPr id="220" name="Google Shape;220;p32"/>
              <p:cNvSpPr/>
              <p:nvPr/>
            </p:nvSpPr>
            <p:spPr>
              <a:xfrm>
                <a:off x="79320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1" name="Google Shape;221;p32"/>
              <p:cNvSpPr/>
              <p:nvPr/>
            </p:nvSpPr>
            <p:spPr>
              <a:xfrm>
                <a:off x="8030724" y="703091"/>
                <a:ext cx="200124" cy="257634"/>
              </a:xfrm>
              <a:custGeom>
                <a:avLst/>
                <a:gdLst/>
                <a:ahLst/>
                <a:cxnLst/>
                <a:rect l="l" t="t" r="r" b="b"/>
                <a:pathLst>
                  <a:path w="21600" h="21600" extrusionOk="0">
                    <a:moveTo>
                      <a:pt x="7307" y="0"/>
                    </a:moveTo>
                    <a:cubicBezTo>
                      <a:pt x="7030" y="0"/>
                      <a:pt x="6855" y="150"/>
                      <a:pt x="6855" y="366"/>
                    </a:cubicBezTo>
                    <a:lnTo>
                      <a:pt x="6855" y="9372"/>
                    </a:lnTo>
                    <a:lnTo>
                      <a:pt x="6798" y="9372"/>
                    </a:lnTo>
                    <a:lnTo>
                      <a:pt x="4105" y="5184"/>
                    </a:lnTo>
                    <a:cubicBezTo>
                      <a:pt x="4043" y="5112"/>
                      <a:pt x="4010" y="5062"/>
                      <a:pt x="3917" y="5038"/>
                    </a:cubicBezTo>
                    <a:lnTo>
                      <a:pt x="678" y="3588"/>
                    </a:lnTo>
                    <a:cubicBezTo>
                      <a:pt x="492" y="3516"/>
                      <a:pt x="312" y="3516"/>
                      <a:pt x="188" y="3588"/>
                    </a:cubicBezTo>
                    <a:cubicBezTo>
                      <a:pt x="33" y="3708"/>
                      <a:pt x="0" y="3810"/>
                      <a:pt x="0" y="3954"/>
                    </a:cubicBezTo>
                    <a:lnTo>
                      <a:pt x="471" y="6809"/>
                    </a:lnTo>
                    <a:cubicBezTo>
                      <a:pt x="471" y="6820"/>
                      <a:pt x="468" y="6838"/>
                      <a:pt x="471" y="6853"/>
                    </a:cubicBezTo>
                    <a:cubicBezTo>
                      <a:pt x="463" y="6933"/>
                      <a:pt x="367" y="7000"/>
                      <a:pt x="433" y="7073"/>
                    </a:cubicBezTo>
                    <a:cubicBezTo>
                      <a:pt x="491" y="7119"/>
                      <a:pt x="577" y="7133"/>
                      <a:pt x="659" y="7161"/>
                    </a:cubicBezTo>
                    <a:lnTo>
                      <a:pt x="2071" y="9372"/>
                    </a:lnTo>
                    <a:lnTo>
                      <a:pt x="1695" y="9372"/>
                    </a:lnTo>
                    <a:cubicBezTo>
                      <a:pt x="1414" y="9372"/>
                      <a:pt x="1224" y="9520"/>
                      <a:pt x="1224" y="9738"/>
                    </a:cubicBezTo>
                    <a:lnTo>
                      <a:pt x="1224" y="19433"/>
                    </a:lnTo>
                    <a:cubicBezTo>
                      <a:pt x="1224" y="20645"/>
                      <a:pt x="2452" y="21600"/>
                      <a:pt x="4011" y="21600"/>
                    </a:cubicBezTo>
                    <a:lnTo>
                      <a:pt x="14180" y="21600"/>
                    </a:lnTo>
                    <a:cubicBezTo>
                      <a:pt x="15802" y="21600"/>
                      <a:pt x="16949" y="20645"/>
                      <a:pt x="16949" y="19433"/>
                    </a:cubicBezTo>
                    <a:lnTo>
                      <a:pt x="16949" y="16489"/>
                    </a:lnTo>
                    <a:lnTo>
                      <a:pt x="17871" y="16489"/>
                    </a:lnTo>
                    <a:cubicBezTo>
                      <a:pt x="20067" y="16489"/>
                      <a:pt x="21600" y="15255"/>
                      <a:pt x="21600" y="13619"/>
                    </a:cubicBezTo>
                    <a:cubicBezTo>
                      <a:pt x="21600" y="11983"/>
                      <a:pt x="20004" y="10763"/>
                      <a:pt x="17871" y="10763"/>
                    </a:cubicBezTo>
                    <a:lnTo>
                      <a:pt x="16949" y="10763"/>
                    </a:lnTo>
                    <a:lnTo>
                      <a:pt x="16949" y="9738"/>
                    </a:lnTo>
                    <a:cubicBezTo>
                      <a:pt x="16949" y="9520"/>
                      <a:pt x="16758" y="9372"/>
                      <a:pt x="16478" y="9372"/>
                    </a:cubicBezTo>
                    <a:lnTo>
                      <a:pt x="16195" y="9372"/>
                    </a:lnTo>
                    <a:lnTo>
                      <a:pt x="17965" y="5799"/>
                    </a:lnTo>
                    <a:cubicBezTo>
                      <a:pt x="18395" y="5761"/>
                      <a:pt x="18766" y="5662"/>
                      <a:pt x="19095" y="5404"/>
                    </a:cubicBezTo>
                    <a:cubicBezTo>
                      <a:pt x="20026" y="4820"/>
                      <a:pt x="20385" y="3622"/>
                      <a:pt x="20075" y="2504"/>
                    </a:cubicBezTo>
                    <a:cubicBezTo>
                      <a:pt x="19702" y="1265"/>
                      <a:pt x="18536" y="370"/>
                      <a:pt x="16892" y="29"/>
                    </a:cubicBezTo>
                    <a:cubicBezTo>
                      <a:pt x="16706" y="5"/>
                      <a:pt x="16496" y="54"/>
                      <a:pt x="16402" y="176"/>
                    </a:cubicBezTo>
                    <a:cubicBezTo>
                      <a:pt x="16340" y="273"/>
                      <a:pt x="16309" y="459"/>
                      <a:pt x="16402" y="556"/>
                    </a:cubicBezTo>
                    <a:cubicBezTo>
                      <a:pt x="17085" y="1407"/>
                      <a:pt x="16559" y="1892"/>
                      <a:pt x="15969" y="2475"/>
                    </a:cubicBezTo>
                    <a:cubicBezTo>
                      <a:pt x="15690" y="2718"/>
                      <a:pt x="15465" y="2993"/>
                      <a:pt x="15310" y="3236"/>
                    </a:cubicBezTo>
                    <a:cubicBezTo>
                      <a:pt x="14909" y="3976"/>
                      <a:pt x="15125" y="4713"/>
                      <a:pt x="15800" y="5228"/>
                    </a:cubicBezTo>
                    <a:lnTo>
                      <a:pt x="13258" y="8830"/>
                    </a:lnTo>
                    <a:lnTo>
                      <a:pt x="13258" y="7498"/>
                    </a:lnTo>
                    <a:lnTo>
                      <a:pt x="13258" y="366"/>
                    </a:lnTo>
                    <a:cubicBezTo>
                      <a:pt x="13258" y="149"/>
                      <a:pt x="13064" y="0"/>
                      <a:pt x="12787" y="0"/>
                    </a:cubicBezTo>
                    <a:lnTo>
                      <a:pt x="7307" y="0"/>
                    </a:lnTo>
                    <a:close/>
                    <a:moveTo>
                      <a:pt x="7778" y="703"/>
                    </a:moveTo>
                    <a:lnTo>
                      <a:pt x="12335" y="703"/>
                    </a:lnTo>
                    <a:lnTo>
                      <a:pt x="12335" y="2021"/>
                    </a:lnTo>
                    <a:lnTo>
                      <a:pt x="10056" y="2021"/>
                    </a:lnTo>
                    <a:cubicBezTo>
                      <a:pt x="9779" y="2021"/>
                      <a:pt x="9585" y="2184"/>
                      <a:pt x="9585" y="2475"/>
                    </a:cubicBezTo>
                    <a:cubicBezTo>
                      <a:pt x="9585" y="2733"/>
                      <a:pt x="9779" y="2958"/>
                      <a:pt x="10056" y="2958"/>
                    </a:cubicBezTo>
                    <a:lnTo>
                      <a:pt x="12335" y="2958"/>
                    </a:lnTo>
                    <a:lnTo>
                      <a:pt x="12335" y="3515"/>
                    </a:lnTo>
                    <a:lnTo>
                      <a:pt x="10998" y="3515"/>
                    </a:lnTo>
                    <a:cubicBezTo>
                      <a:pt x="10724" y="3515"/>
                      <a:pt x="10546" y="3702"/>
                      <a:pt x="10546" y="3983"/>
                    </a:cubicBezTo>
                    <a:cubicBezTo>
                      <a:pt x="10546" y="4264"/>
                      <a:pt x="10724" y="4452"/>
                      <a:pt x="10998" y="4452"/>
                    </a:cubicBezTo>
                    <a:lnTo>
                      <a:pt x="12335" y="4452"/>
                    </a:lnTo>
                    <a:lnTo>
                      <a:pt x="12335" y="4906"/>
                    </a:lnTo>
                    <a:lnTo>
                      <a:pt x="10056" y="4906"/>
                    </a:lnTo>
                    <a:cubicBezTo>
                      <a:pt x="9779" y="4906"/>
                      <a:pt x="9585" y="5093"/>
                      <a:pt x="9585" y="5374"/>
                    </a:cubicBezTo>
                    <a:cubicBezTo>
                      <a:pt x="9585" y="5656"/>
                      <a:pt x="9779" y="5843"/>
                      <a:pt x="10056" y="5843"/>
                    </a:cubicBezTo>
                    <a:lnTo>
                      <a:pt x="12335" y="5843"/>
                    </a:lnTo>
                    <a:lnTo>
                      <a:pt x="12335" y="7029"/>
                    </a:lnTo>
                    <a:lnTo>
                      <a:pt x="10998" y="7029"/>
                    </a:lnTo>
                    <a:cubicBezTo>
                      <a:pt x="10724" y="7029"/>
                      <a:pt x="10546" y="7217"/>
                      <a:pt x="10546" y="7498"/>
                    </a:cubicBezTo>
                    <a:cubicBezTo>
                      <a:pt x="10546" y="7779"/>
                      <a:pt x="10724" y="7966"/>
                      <a:pt x="10998" y="7966"/>
                    </a:cubicBezTo>
                    <a:lnTo>
                      <a:pt x="12335" y="7966"/>
                    </a:lnTo>
                    <a:lnTo>
                      <a:pt x="12335" y="9270"/>
                    </a:lnTo>
                    <a:lnTo>
                      <a:pt x="7778" y="9270"/>
                    </a:lnTo>
                    <a:lnTo>
                      <a:pt x="7778" y="703"/>
                    </a:lnTo>
                    <a:close/>
                    <a:moveTo>
                      <a:pt x="17589" y="1054"/>
                    </a:moveTo>
                    <a:cubicBezTo>
                      <a:pt x="18426" y="1419"/>
                      <a:pt x="18978" y="1970"/>
                      <a:pt x="19133" y="2724"/>
                    </a:cubicBezTo>
                    <a:cubicBezTo>
                      <a:pt x="19412" y="3550"/>
                      <a:pt x="19132" y="4478"/>
                      <a:pt x="18512" y="4891"/>
                    </a:cubicBezTo>
                    <a:cubicBezTo>
                      <a:pt x="18306" y="5029"/>
                      <a:pt x="18081" y="5099"/>
                      <a:pt x="17834" y="5125"/>
                    </a:cubicBezTo>
                    <a:cubicBezTo>
                      <a:pt x="17813" y="5117"/>
                      <a:pt x="17838" y="5088"/>
                      <a:pt x="17815" y="5081"/>
                    </a:cubicBezTo>
                    <a:cubicBezTo>
                      <a:pt x="17773" y="5068"/>
                      <a:pt x="17746" y="5126"/>
                      <a:pt x="17702" y="5125"/>
                    </a:cubicBezTo>
                    <a:cubicBezTo>
                      <a:pt x="17462" y="5132"/>
                      <a:pt x="17206" y="5106"/>
                      <a:pt x="16930" y="5008"/>
                    </a:cubicBezTo>
                    <a:cubicBezTo>
                      <a:pt x="16123" y="4717"/>
                      <a:pt x="15785" y="4137"/>
                      <a:pt x="16158" y="3529"/>
                    </a:cubicBezTo>
                    <a:cubicBezTo>
                      <a:pt x="16251" y="3359"/>
                      <a:pt x="16430" y="3162"/>
                      <a:pt x="16647" y="2943"/>
                    </a:cubicBezTo>
                    <a:cubicBezTo>
                      <a:pt x="17113" y="2482"/>
                      <a:pt x="17775" y="1881"/>
                      <a:pt x="17589" y="1054"/>
                    </a:cubicBezTo>
                    <a:close/>
                    <a:moveTo>
                      <a:pt x="1092" y="4554"/>
                    </a:moveTo>
                    <a:lnTo>
                      <a:pt x="2862" y="5345"/>
                    </a:lnTo>
                    <a:lnTo>
                      <a:pt x="1356" y="6136"/>
                    </a:lnTo>
                    <a:lnTo>
                      <a:pt x="1092" y="4554"/>
                    </a:lnTo>
                    <a:close/>
                    <a:moveTo>
                      <a:pt x="16572" y="5638"/>
                    </a:moveTo>
                    <a:cubicBezTo>
                      <a:pt x="16715" y="5684"/>
                      <a:pt x="16862" y="5681"/>
                      <a:pt x="17005" y="5711"/>
                    </a:cubicBezTo>
                    <a:lnTo>
                      <a:pt x="15216" y="9372"/>
                    </a:lnTo>
                    <a:lnTo>
                      <a:pt x="13973" y="9372"/>
                    </a:lnTo>
                    <a:lnTo>
                      <a:pt x="16572" y="5638"/>
                    </a:lnTo>
                    <a:close/>
                    <a:moveTo>
                      <a:pt x="3578" y="5843"/>
                    </a:moveTo>
                    <a:lnTo>
                      <a:pt x="5744" y="9270"/>
                    </a:lnTo>
                    <a:lnTo>
                      <a:pt x="3070" y="9270"/>
                    </a:lnTo>
                    <a:lnTo>
                      <a:pt x="1601" y="6897"/>
                    </a:lnTo>
                    <a:lnTo>
                      <a:pt x="3578" y="5843"/>
                    </a:lnTo>
                    <a:close/>
                    <a:moveTo>
                      <a:pt x="2166" y="10104"/>
                    </a:moveTo>
                    <a:lnTo>
                      <a:pt x="16045" y="10104"/>
                    </a:lnTo>
                    <a:lnTo>
                      <a:pt x="16045" y="11100"/>
                    </a:lnTo>
                    <a:cubicBezTo>
                      <a:pt x="16044" y="11109"/>
                      <a:pt x="16026" y="11106"/>
                      <a:pt x="16026" y="11115"/>
                    </a:cubicBezTo>
                    <a:cubicBezTo>
                      <a:pt x="16026" y="11124"/>
                      <a:pt x="16044" y="11121"/>
                      <a:pt x="16045" y="11129"/>
                    </a:cubicBezTo>
                    <a:lnTo>
                      <a:pt x="16045" y="16108"/>
                    </a:lnTo>
                    <a:cubicBezTo>
                      <a:pt x="16044" y="16117"/>
                      <a:pt x="16026" y="16114"/>
                      <a:pt x="16026" y="16123"/>
                    </a:cubicBezTo>
                    <a:cubicBezTo>
                      <a:pt x="16026" y="16132"/>
                      <a:pt x="16044" y="16129"/>
                      <a:pt x="16045" y="16138"/>
                    </a:cubicBezTo>
                    <a:lnTo>
                      <a:pt x="16045" y="19433"/>
                    </a:lnTo>
                    <a:cubicBezTo>
                      <a:pt x="16045" y="20257"/>
                      <a:pt x="15241" y="20868"/>
                      <a:pt x="14180" y="20868"/>
                    </a:cubicBezTo>
                    <a:lnTo>
                      <a:pt x="4011" y="20868"/>
                    </a:lnTo>
                    <a:cubicBezTo>
                      <a:pt x="3013" y="20868"/>
                      <a:pt x="2166" y="20233"/>
                      <a:pt x="2166" y="19433"/>
                    </a:cubicBezTo>
                    <a:lnTo>
                      <a:pt x="2166" y="10104"/>
                    </a:lnTo>
                    <a:close/>
                    <a:moveTo>
                      <a:pt x="16949" y="11481"/>
                    </a:moveTo>
                    <a:lnTo>
                      <a:pt x="17871" y="11481"/>
                    </a:lnTo>
                    <a:cubicBezTo>
                      <a:pt x="19503" y="11481"/>
                      <a:pt x="20658" y="12368"/>
                      <a:pt x="20658" y="13619"/>
                    </a:cubicBezTo>
                    <a:cubicBezTo>
                      <a:pt x="20658" y="14870"/>
                      <a:pt x="19503" y="15757"/>
                      <a:pt x="17871" y="15757"/>
                    </a:cubicBezTo>
                    <a:lnTo>
                      <a:pt x="16949" y="15757"/>
                    </a:lnTo>
                    <a:lnTo>
                      <a:pt x="16949" y="11481"/>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grpSp>
        <p:nvGrpSpPr>
          <p:cNvPr id="222" name="Google Shape;222;p32"/>
          <p:cNvGrpSpPr/>
          <p:nvPr/>
        </p:nvGrpSpPr>
        <p:grpSpPr>
          <a:xfrm>
            <a:off x="7747191" y="982284"/>
            <a:ext cx="992470" cy="971147"/>
            <a:chOff x="10250635" y="633437"/>
            <a:chExt cx="1322940" cy="1294863"/>
          </a:xfrm>
        </p:grpSpPr>
        <p:grpSp>
          <p:nvGrpSpPr>
            <p:cNvPr id="223" name="Google Shape;223;p32"/>
            <p:cNvGrpSpPr/>
            <p:nvPr/>
          </p:nvGrpSpPr>
          <p:grpSpPr>
            <a:xfrm>
              <a:off x="10250635" y="830150"/>
              <a:ext cx="1322940" cy="1098150"/>
              <a:chOff x="745938" y="559625"/>
              <a:chExt cx="1490133" cy="1098150"/>
            </a:xfrm>
          </p:grpSpPr>
          <p:sp>
            <p:nvSpPr>
              <p:cNvPr id="224" name="Google Shape;224;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2"/>
              <p:cNvSpPr txBox="1"/>
              <p:nvPr/>
            </p:nvSpPr>
            <p:spPr>
              <a:xfrm>
                <a:off x="749571" y="766775"/>
                <a:ext cx="1486500" cy="891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Architecture</a:t>
                </a:r>
                <a:endParaRPr sz="1100" b="1" i="0" u="none" strike="noStrike" cap="none">
                  <a:solidFill>
                    <a:srgbClr val="FFFFFF"/>
                  </a:solidFill>
                  <a:latin typeface="Arial"/>
                  <a:ea typeface="Arial"/>
                  <a:cs typeface="Arial"/>
                  <a:sym typeface="Arial"/>
                </a:endParaRPr>
              </a:p>
            </p:txBody>
          </p:sp>
        </p:grpSp>
        <p:grpSp>
          <p:nvGrpSpPr>
            <p:cNvPr id="226" name="Google Shape;226;p32"/>
            <p:cNvGrpSpPr/>
            <p:nvPr/>
          </p:nvGrpSpPr>
          <p:grpSpPr>
            <a:xfrm>
              <a:off x="10713388" y="633437"/>
              <a:ext cx="397500" cy="396900"/>
              <a:chOff x="10713388" y="633437"/>
              <a:chExt cx="397500" cy="396900"/>
            </a:xfrm>
          </p:grpSpPr>
          <p:sp>
            <p:nvSpPr>
              <p:cNvPr id="227" name="Google Shape;227;p32"/>
              <p:cNvSpPr/>
              <p:nvPr/>
            </p:nvSpPr>
            <p:spPr>
              <a:xfrm>
                <a:off x="107133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28" name="Google Shape;228;p32"/>
              <p:cNvSpPr/>
              <p:nvPr/>
            </p:nvSpPr>
            <p:spPr>
              <a:xfrm>
                <a:off x="10813825" y="702176"/>
                <a:ext cx="207630" cy="246294"/>
              </a:xfrm>
              <a:custGeom>
                <a:avLst/>
                <a:gdLst/>
                <a:ahLst/>
                <a:cxnLst/>
                <a:rect l="l" t="t" r="r" b="b"/>
                <a:pathLst>
                  <a:path w="21600" h="21600" extrusionOk="0">
                    <a:moveTo>
                      <a:pt x="6735" y="0"/>
                    </a:moveTo>
                    <a:cubicBezTo>
                      <a:pt x="6457" y="0"/>
                      <a:pt x="6304" y="140"/>
                      <a:pt x="6304" y="278"/>
                    </a:cubicBezTo>
                    <a:cubicBezTo>
                      <a:pt x="6304" y="278"/>
                      <a:pt x="6304" y="281"/>
                      <a:pt x="6304" y="2585"/>
                    </a:cubicBezTo>
                    <a:cubicBezTo>
                      <a:pt x="6304" y="2757"/>
                      <a:pt x="6457" y="2863"/>
                      <a:pt x="6735" y="2863"/>
                    </a:cubicBezTo>
                    <a:cubicBezTo>
                      <a:pt x="6735" y="2863"/>
                      <a:pt x="7570" y="2863"/>
                      <a:pt x="7648" y="2863"/>
                    </a:cubicBezTo>
                    <a:lnTo>
                      <a:pt x="7648" y="3803"/>
                    </a:lnTo>
                    <a:cubicBezTo>
                      <a:pt x="5141" y="3999"/>
                      <a:pt x="3187" y="5269"/>
                      <a:pt x="3187" y="6880"/>
                    </a:cubicBezTo>
                    <a:cubicBezTo>
                      <a:pt x="3187" y="6970"/>
                      <a:pt x="3260" y="7047"/>
                      <a:pt x="3273" y="7136"/>
                    </a:cubicBezTo>
                    <a:cubicBezTo>
                      <a:pt x="3266" y="7146"/>
                      <a:pt x="3244" y="7146"/>
                      <a:pt x="3238" y="7157"/>
                    </a:cubicBezTo>
                    <a:cubicBezTo>
                      <a:pt x="3238" y="7157"/>
                      <a:pt x="3251" y="7159"/>
                      <a:pt x="0" y="21290"/>
                    </a:cubicBezTo>
                    <a:cubicBezTo>
                      <a:pt x="0" y="21427"/>
                      <a:pt x="107" y="21566"/>
                      <a:pt x="327" y="21600"/>
                    </a:cubicBezTo>
                    <a:cubicBezTo>
                      <a:pt x="327" y="21600"/>
                      <a:pt x="320" y="21600"/>
                      <a:pt x="431" y="21600"/>
                    </a:cubicBezTo>
                    <a:cubicBezTo>
                      <a:pt x="596" y="21600"/>
                      <a:pt x="772" y="21532"/>
                      <a:pt x="827" y="21429"/>
                    </a:cubicBezTo>
                    <a:cubicBezTo>
                      <a:pt x="827" y="21429"/>
                      <a:pt x="3857" y="16978"/>
                      <a:pt x="5460" y="14624"/>
                    </a:cubicBezTo>
                    <a:cubicBezTo>
                      <a:pt x="6359" y="14738"/>
                      <a:pt x="7310" y="14838"/>
                      <a:pt x="8285" y="14838"/>
                    </a:cubicBezTo>
                    <a:cubicBezTo>
                      <a:pt x="9264" y="14838"/>
                      <a:pt x="10209" y="14760"/>
                      <a:pt x="11127" y="14635"/>
                    </a:cubicBezTo>
                    <a:cubicBezTo>
                      <a:pt x="11911" y="15792"/>
                      <a:pt x="11129" y="14638"/>
                      <a:pt x="15726" y="21429"/>
                    </a:cubicBezTo>
                    <a:cubicBezTo>
                      <a:pt x="15781" y="21532"/>
                      <a:pt x="15941" y="21600"/>
                      <a:pt x="16105" y="21600"/>
                    </a:cubicBezTo>
                    <a:lnTo>
                      <a:pt x="16226" y="21600"/>
                    </a:lnTo>
                    <a:cubicBezTo>
                      <a:pt x="16445" y="21566"/>
                      <a:pt x="16608" y="21427"/>
                      <a:pt x="16553" y="21290"/>
                    </a:cubicBezTo>
                    <a:cubicBezTo>
                      <a:pt x="16553" y="21290"/>
                      <a:pt x="15309" y="15893"/>
                      <a:pt x="14813" y="13727"/>
                    </a:cubicBezTo>
                    <a:cubicBezTo>
                      <a:pt x="18855" y="12298"/>
                      <a:pt x="21600" y="9618"/>
                      <a:pt x="21600" y="6516"/>
                    </a:cubicBezTo>
                    <a:cubicBezTo>
                      <a:pt x="21600" y="6516"/>
                      <a:pt x="21599" y="6516"/>
                      <a:pt x="20773" y="6516"/>
                    </a:cubicBezTo>
                    <a:cubicBezTo>
                      <a:pt x="20773" y="9333"/>
                      <a:pt x="18320" y="11788"/>
                      <a:pt x="14693" y="13150"/>
                    </a:cubicBezTo>
                    <a:cubicBezTo>
                      <a:pt x="14238" y="11162"/>
                      <a:pt x="14685" y="13150"/>
                      <a:pt x="13315" y="7157"/>
                    </a:cubicBezTo>
                    <a:cubicBezTo>
                      <a:pt x="13315" y="7157"/>
                      <a:pt x="13237" y="7100"/>
                      <a:pt x="13229" y="7093"/>
                    </a:cubicBezTo>
                    <a:cubicBezTo>
                      <a:pt x="13237" y="7019"/>
                      <a:pt x="13298" y="6955"/>
                      <a:pt x="13298" y="6880"/>
                    </a:cubicBezTo>
                    <a:cubicBezTo>
                      <a:pt x="13298" y="5282"/>
                      <a:pt x="11375" y="4026"/>
                      <a:pt x="8940" y="3814"/>
                    </a:cubicBezTo>
                    <a:lnTo>
                      <a:pt x="8940" y="2863"/>
                    </a:lnTo>
                    <a:cubicBezTo>
                      <a:pt x="9396" y="2863"/>
                      <a:pt x="8941" y="2863"/>
                      <a:pt x="9853" y="2863"/>
                    </a:cubicBezTo>
                    <a:cubicBezTo>
                      <a:pt x="10075" y="2863"/>
                      <a:pt x="10300" y="2757"/>
                      <a:pt x="10300" y="2585"/>
                    </a:cubicBezTo>
                    <a:cubicBezTo>
                      <a:pt x="10300" y="2585"/>
                      <a:pt x="10300" y="2582"/>
                      <a:pt x="10300" y="278"/>
                    </a:cubicBezTo>
                    <a:cubicBezTo>
                      <a:pt x="10301" y="140"/>
                      <a:pt x="10075" y="0"/>
                      <a:pt x="9853" y="0"/>
                    </a:cubicBezTo>
                    <a:cubicBezTo>
                      <a:pt x="9853" y="0"/>
                      <a:pt x="9848" y="0"/>
                      <a:pt x="6735" y="0"/>
                    </a:cubicBezTo>
                    <a:close/>
                    <a:moveTo>
                      <a:pt x="7183" y="555"/>
                    </a:moveTo>
                    <a:cubicBezTo>
                      <a:pt x="7183" y="555"/>
                      <a:pt x="7181" y="555"/>
                      <a:pt x="9405" y="555"/>
                    </a:cubicBezTo>
                    <a:cubicBezTo>
                      <a:pt x="9405" y="556"/>
                      <a:pt x="9405" y="551"/>
                      <a:pt x="9405" y="2339"/>
                    </a:cubicBezTo>
                    <a:cubicBezTo>
                      <a:pt x="9405" y="2339"/>
                      <a:pt x="9406" y="2339"/>
                      <a:pt x="7183" y="2339"/>
                    </a:cubicBezTo>
                    <a:lnTo>
                      <a:pt x="7183" y="555"/>
                    </a:lnTo>
                    <a:close/>
                    <a:moveTo>
                      <a:pt x="8268" y="4273"/>
                    </a:moveTo>
                    <a:cubicBezTo>
                      <a:pt x="10532" y="4273"/>
                      <a:pt x="12471" y="5441"/>
                      <a:pt x="12471" y="6880"/>
                    </a:cubicBezTo>
                    <a:cubicBezTo>
                      <a:pt x="12471" y="7144"/>
                      <a:pt x="12339" y="7384"/>
                      <a:pt x="12212" y="7627"/>
                    </a:cubicBezTo>
                    <a:cubicBezTo>
                      <a:pt x="12159" y="7734"/>
                      <a:pt x="12131" y="7848"/>
                      <a:pt x="12057" y="7948"/>
                    </a:cubicBezTo>
                    <a:cubicBezTo>
                      <a:pt x="11882" y="8177"/>
                      <a:pt x="11639" y="8378"/>
                      <a:pt x="11368" y="8567"/>
                    </a:cubicBezTo>
                    <a:cubicBezTo>
                      <a:pt x="11298" y="8617"/>
                      <a:pt x="11255" y="8681"/>
                      <a:pt x="11179" y="8728"/>
                    </a:cubicBezTo>
                    <a:cubicBezTo>
                      <a:pt x="10421" y="9185"/>
                      <a:pt x="9389" y="9483"/>
                      <a:pt x="8285" y="9486"/>
                    </a:cubicBezTo>
                    <a:cubicBezTo>
                      <a:pt x="8183" y="9486"/>
                      <a:pt x="8093" y="9459"/>
                      <a:pt x="7992" y="9454"/>
                    </a:cubicBezTo>
                    <a:cubicBezTo>
                      <a:pt x="7532" y="9434"/>
                      <a:pt x="7091" y="9389"/>
                      <a:pt x="6683" y="9283"/>
                    </a:cubicBezTo>
                    <a:cubicBezTo>
                      <a:pt x="6563" y="9252"/>
                      <a:pt x="6470" y="9193"/>
                      <a:pt x="6356" y="9155"/>
                    </a:cubicBezTo>
                    <a:cubicBezTo>
                      <a:pt x="6023" y="9044"/>
                      <a:pt x="5698" y="8919"/>
                      <a:pt x="5426" y="8760"/>
                    </a:cubicBezTo>
                    <a:cubicBezTo>
                      <a:pt x="5241" y="8651"/>
                      <a:pt x="5112" y="8514"/>
                      <a:pt x="4961" y="8386"/>
                    </a:cubicBezTo>
                    <a:cubicBezTo>
                      <a:pt x="4813" y="8262"/>
                      <a:pt x="4659" y="8140"/>
                      <a:pt x="4547" y="8001"/>
                    </a:cubicBezTo>
                    <a:cubicBezTo>
                      <a:pt x="4430" y="7852"/>
                      <a:pt x="4360" y="7685"/>
                      <a:pt x="4289" y="7520"/>
                    </a:cubicBezTo>
                    <a:cubicBezTo>
                      <a:pt x="4197" y="7309"/>
                      <a:pt x="4082" y="7106"/>
                      <a:pt x="4082" y="6880"/>
                    </a:cubicBezTo>
                    <a:cubicBezTo>
                      <a:pt x="4082" y="5441"/>
                      <a:pt x="5949" y="4273"/>
                      <a:pt x="8268" y="4273"/>
                    </a:cubicBezTo>
                    <a:close/>
                    <a:moveTo>
                      <a:pt x="6597" y="6495"/>
                    </a:moveTo>
                    <a:lnTo>
                      <a:pt x="6597" y="7296"/>
                    </a:lnTo>
                    <a:lnTo>
                      <a:pt x="9904" y="7296"/>
                    </a:lnTo>
                    <a:lnTo>
                      <a:pt x="9904" y="6495"/>
                    </a:lnTo>
                    <a:lnTo>
                      <a:pt x="6597" y="6495"/>
                    </a:lnTo>
                    <a:close/>
                    <a:moveTo>
                      <a:pt x="3841" y="8396"/>
                    </a:moveTo>
                    <a:cubicBezTo>
                      <a:pt x="3927" y="8492"/>
                      <a:pt x="4101" y="8542"/>
                      <a:pt x="4203" y="8631"/>
                    </a:cubicBezTo>
                    <a:cubicBezTo>
                      <a:pt x="4484" y="8877"/>
                      <a:pt x="4785" y="9096"/>
                      <a:pt x="5167" y="9283"/>
                    </a:cubicBezTo>
                    <a:cubicBezTo>
                      <a:pt x="5479" y="9439"/>
                      <a:pt x="5787" y="9581"/>
                      <a:pt x="6149" y="9689"/>
                    </a:cubicBezTo>
                    <a:cubicBezTo>
                      <a:pt x="6223" y="9710"/>
                      <a:pt x="6280" y="9745"/>
                      <a:pt x="6356" y="9764"/>
                    </a:cubicBezTo>
                    <a:cubicBezTo>
                      <a:pt x="6770" y="9873"/>
                      <a:pt x="7197" y="9960"/>
                      <a:pt x="7648" y="9999"/>
                    </a:cubicBezTo>
                    <a:cubicBezTo>
                      <a:pt x="7648" y="9999"/>
                      <a:pt x="7659" y="9999"/>
                      <a:pt x="1378" y="19271"/>
                    </a:cubicBezTo>
                    <a:cubicBezTo>
                      <a:pt x="1378" y="19271"/>
                      <a:pt x="1362" y="19277"/>
                      <a:pt x="3841" y="8396"/>
                    </a:cubicBezTo>
                    <a:close/>
                    <a:moveTo>
                      <a:pt x="12712" y="8396"/>
                    </a:moveTo>
                    <a:cubicBezTo>
                      <a:pt x="12712" y="8396"/>
                      <a:pt x="13634" y="12350"/>
                      <a:pt x="13883" y="13428"/>
                    </a:cubicBezTo>
                    <a:cubicBezTo>
                      <a:pt x="13166" y="13654"/>
                      <a:pt x="12414" y="13835"/>
                      <a:pt x="11627" y="13973"/>
                    </a:cubicBezTo>
                    <a:cubicBezTo>
                      <a:pt x="10746" y="12675"/>
                      <a:pt x="11637" y="13971"/>
                      <a:pt x="8940" y="9999"/>
                    </a:cubicBezTo>
                    <a:cubicBezTo>
                      <a:pt x="9973" y="9913"/>
                      <a:pt x="10823" y="9592"/>
                      <a:pt x="11558" y="9187"/>
                    </a:cubicBezTo>
                    <a:cubicBezTo>
                      <a:pt x="11766" y="9073"/>
                      <a:pt x="11934" y="8947"/>
                      <a:pt x="12109" y="8813"/>
                    </a:cubicBezTo>
                    <a:cubicBezTo>
                      <a:pt x="12302" y="8666"/>
                      <a:pt x="12563" y="8563"/>
                      <a:pt x="12712" y="8396"/>
                    </a:cubicBezTo>
                    <a:close/>
                    <a:moveTo>
                      <a:pt x="8285" y="10458"/>
                    </a:moveTo>
                    <a:cubicBezTo>
                      <a:pt x="8292" y="10468"/>
                      <a:pt x="10443" y="13632"/>
                      <a:pt x="10783" y="14133"/>
                    </a:cubicBezTo>
                    <a:cubicBezTo>
                      <a:pt x="9976" y="14235"/>
                      <a:pt x="9139" y="14282"/>
                      <a:pt x="8285" y="14282"/>
                    </a:cubicBezTo>
                    <a:cubicBezTo>
                      <a:pt x="7435" y="14283"/>
                      <a:pt x="6629" y="14199"/>
                      <a:pt x="5822" y="14090"/>
                    </a:cubicBezTo>
                    <a:cubicBezTo>
                      <a:pt x="6817" y="12630"/>
                      <a:pt x="6063" y="13721"/>
                      <a:pt x="8285" y="10458"/>
                    </a:cubicBezTo>
                    <a:close/>
                    <a:moveTo>
                      <a:pt x="14004" y="14005"/>
                    </a:moveTo>
                    <a:cubicBezTo>
                      <a:pt x="14328" y="15406"/>
                      <a:pt x="14007" y="14001"/>
                      <a:pt x="15227" y="19271"/>
                    </a:cubicBezTo>
                    <a:cubicBezTo>
                      <a:pt x="15227" y="19271"/>
                      <a:pt x="12843" y="15759"/>
                      <a:pt x="11971" y="14475"/>
                    </a:cubicBezTo>
                    <a:cubicBezTo>
                      <a:pt x="12671" y="14349"/>
                      <a:pt x="13357" y="14198"/>
                      <a:pt x="14004" y="14005"/>
                    </a:cubicBezTo>
                    <a:close/>
                  </a:path>
                </a:pathLst>
              </a:custGeom>
              <a:solidFill>
                <a:srgbClr val="FFFFFF"/>
              </a:solidFill>
              <a:ln>
                <a:noFill/>
              </a:ln>
            </p:spPr>
            <p:txBody>
              <a:bodyPr spcFirstLastPara="1" wrap="square" lIns="26775" tIns="26775" rIns="26775" bIns="26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baseline="30000">
                  <a:solidFill>
                    <a:srgbClr val="205CA0"/>
                  </a:solidFill>
                  <a:latin typeface="Arial"/>
                  <a:ea typeface="Arial"/>
                  <a:cs typeface="Arial"/>
                  <a:sym typeface="Arial"/>
                </a:endParaRPr>
              </a:p>
            </p:txBody>
          </p:sp>
        </p:grpSp>
      </p:grpSp>
      <p:grpSp>
        <p:nvGrpSpPr>
          <p:cNvPr id="229" name="Google Shape;229;p32"/>
          <p:cNvGrpSpPr/>
          <p:nvPr/>
        </p:nvGrpSpPr>
        <p:grpSpPr>
          <a:xfrm>
            <a:off x="3574121" y="982284"/>
            <a:ext cx="992470" cy="971278"/>
            <a:chOff x="4688024" y="633437"/>
            <a:chExt cx="1322940" cy="1295038"/>
          </a:xfrm>
        </p:grpSpPr>
        <p:grpSp>
          <p:nvGrpSpPr>
            <p:cNvPr id="230" name="Google Shape;230;p32"/>
            <p:cNvGrpSpPr/>
            <p:nvPr/>
          </p:nvGrpSpPr>
          <p:grpSpPr>
            <a:xfrm>
              <a:off x="4688024" y="830150"/>
              <a:ext cx="1322940" cy="1098325"/>
              <a:chOff x="745938" y="559625"/>
              <a:chExt cx="1490133" cy="1098325"/>
            </a:xfrm>
          </p:grpSpPr>
          <p:sp>
            <p:nvSpPr>
              <p:cNvPr id="231" name="Google Shape;231;p32"/>
              <p:cNvSpPr/>
              <p:nvPr/>
            </p:nvSpPr>
            <p:spPr>
              <a:xfrm>
                <a:off x="745938" y="559625"/>
                <a:ext cx="1486500" cy="1088400"/>
              </a:xfrm>
              <a:prstGeom prst="round2SameRect">
                <a:avLst>
                  <a:gd name="adj1" fmla="val 16667"/>
                  <a:gd name="adj2" fmla="val 0"/>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2" name="Google Shape;232;p32"/>
              <p:cNvSpPr txBox="1"/>
              <p:nvPr/>
            </p:nvSpPr>
            <p:spPr>
              <a:xfrm>
                <a:off x="749571" y="877950"/>
                <a:ext cx="1486500" cy="780000"/>
              </a:xfrm>
              <a:prstGeom prst="rect">
                <a:avLst/>
              </a:prstGeom>
              <a:solidFill>
                <a:srgbClr val="5F9BDF"/>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Team Members</a:t>
                </a:r>
                <a:endParaRPr sz="1100" b="0" i="0" u="none" strike="noStrike" cap="none">
                  <a:solidFill>
                    <a:srgbClr val="FFFFFF"/>
                  </a:solidFill>
                  <a:latin typeface="Arial"/>
                  <a:ea typeface="Arial"/>
                  <a:cs typeface="Arial"/>
                  <a:sym typeface="Arial"/>
                </a:endParaRPr>
              </a:p>
            </p:txBody>
          </p:sp>
        </p:grpSp>
        <p:grpSp>
          <p:nvGrpSpPr>
            <p:cNvPr id="233" name="Google Shape;233;p32"/>
            <p:cNvGrpSpPr/>
            <p:nvPr/>
          </p:nvGrpSpPr>
          <p:grpSpPr>
            <a:xfrm>
              <a:off x="5150788" y="633437"/>
              <a:ext cx="397500" cy="396900"/>
              <a:chOff x="5150788" y="633437"/>
              <a:chExt cx="397500" cy="396900"/>
            </a:xfrm>
          </p:grpSpPr>
          <p:sp>
            <p:nvSpPr>
              <p:cNvPr id="234" name="Google Shape;234;p32"/>
              <p:cNvSpPr/>
              <p:nvPr/>
            </p:nvSpPr>
            <p:spPr>
              <a:xfrm>
                <a:off x="5150788" y="633437"/>
                <a:ext cx="397500" cy="396900"/>
              </a:xfrm>
              <a:prstGeom prst="ellipse">
                <a:avLst/>
              </a:prstGeom>
              <a:solidFill>
                <a:srgbClr val="3C78D8"/>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235" name="Google Shape;235;p32"/>
              <p:cNvSpPr/>
              <p:nvPr/>
            </p:nvSpPr>
            <p:spPr>
              <a:xfrm>
                <a:off x="5242315" y="703096"/>
                <a:ext cx="214359" cy="257634"/>
              </a:xfrm>
              <a:custGeom>
                <a:avLst/>
                <a:gdLst/>
                <a:ahLst/>
                <a:cxnLst/>
                <a:rect l="l" t="t" r="r" b="b"/>
                <a:pathLst>
                  <a:path w="21522" h="21600" extrusionOk="0">
                    <a:moveTo>
                      <a:pt x="7793" y="0"/>
                    </a:moveTo>
                    <a:cubicBezTo>
                      <a:pt x="5603" y="0"/>
                      <a:pt x="5197" y="971"/>
                      <a:pt x="5197" y="1797"/>
                    </a:cubicBezTo>
                    <a:lnTo>
                      <a:pt x="5197" y="2137"/>
                    </a:lnTo>
                    <a:lnTo>
                      <a:pt x="451" y="2137"/>
                    </a:lnTo>
                    <a:cubicBezTo>
                      <a:pt x="277" y="2137"/>
                      <a:pt x="131" y="2219"/>
                      <a:pt x="44" y="2364"/>
                    </a:cubicBezTo>
                    <a:cubicBezTo>
                      <a:pt x="-43" y="2509"/>
                      <a:pt x="6" y="2656"/>
                      <a:pt x="122" y="2753"/>
                    </a:cubicBezTo>
                    <a:lnTo>
                      <a:pt x="5197" y="6963"/>
                    </a:lnTo>
                    <a:lnTo>
                      <a:pt x="5197" y="7918"/>
                    </a:lnTo>
                    <a:lnTo>
                      <a:pt x="451" y="7918"/>
                    </a:lnTo>
                    <a:cubicBezTo>
                      <a:pt x="277" y="7918"/>
                      <a:pt x="131" y="7999"/>
                      <a:pt x="44" y="8145"/>
                    </a:cubicBezTo>
                    <a:cubicBezTo>
                      <a:pt x="-43" y="8290"/>
                      <a:pt x="6" y="8436"/>
                      <a:pt x="122" y="8533"/>
                    </a:cubicBezTo>
                    <a:lnTo>
                      <a:pt x="5197" y="12759"/>
                    </a:lnTo>
                    <a:lnTo>
                      <a:pt x="5197" y="13601"/>
                    </a:lnTo>
                    <a:lnTo>
                      <a:pt x="451" y="13601"/>
                    </a:lnTo>
                    <a:cubicBezTo>
                      <a:pt x="277" y="13601"/>
                      <a:pt x="131" y="13667"/>
                      <a:pt x="44" y="13812"/>
                    </a:cubicBezTo>
                    <a:cubicBezTo>
                      <a:pt x="-43" y="13956"/>
                      <a:pt x="6" y="14104"/>
                      <a:pt x="122" y="14200"/>
                    </a:cubicBezTo>
                    <a:lnTo>
                      <a:pt x="5197" y="18394"/>
                    </a:lnTo>
                    <a:lnTo>
                      <a:pt x="5197" y="19430"/>
                    </a:lnTo>
                    <a:cubicBezTo>
                      <a:pt x="5197" y="20694"/>
                      <a:pt x="6275" y="21600"/>
                      <a:pt x="7793" y="21600"/>
                    </a:cubicBezTo>
                    <a:lnTo>
                      <a:pt x="13837" y="21600"/>
                    </a:lnTo>
                    <a:cubicBezTo>
                      <a:pt x="15385" y="21600"/>
                      <a:pt x="16452" y="20694"/>
                      <a:pt x="16452" y="19430"/>
                    </a:cubicBezTo>
                    <a:lnTo>
                      <a:pt x="16452" y="18297"/>
                    </a:lnTo>
                    <a:lnTo>
                      <a:pt x="21392" y="14200"/>
                    </a:lnTo>
                    <a:cubicBezTo>
                      <a:pt x="21538" y="14104"/>
                      <a:pt x="21557" y="13956"/>
                      <a:pt x="21470" y="13812"/>
                    </a:cubicBezTo>
                    <a:cubicBezTo>
                      <a:pt x="21440" y="13667"/>
                      <a:pt x="21276" y="13601"/>
                      <a:pt x="21102" y="13601"/>
                    </a:cubicBezTo>
                    <a:lnTo>
                      <a:pt x="16452" y="13601"/>
                    </a:lnTo>
                    <a:lnTo>
                      <a:pt x="16452" y="12662"/>
                    </a:lnTo>
                    <a:lnTo>
                      <a:pt x="21392" y="8533"/>
                    </a:lnTo>
                    <a:cubicBezTo>
                      <a:pt x="21538" y="8436"/>
                      <a:pt x="21557" y="8290"/>
                      <a:pt x="21470" y="8145"/>
                    </a:cubicBezTo>
                    <a:cubicBezTo>
                      <a:pt x="21440" y="7999"/>
                      <a:pt x="21276" y="7918"/>
                      <a:pt x="21102" y="7918"/>
                    </a:cubicBezTo>
                    <a:lnTo>
                      <a:pt x="16452" y="7918"/>
                    </a:lnTo>
                    <a:lnTo>
                      <a:pt x="16452" y="6865"/>
                    </a:lnTo>
                    <a:lnTo>
                      <a:pt x="21392" y="2753"/>
                    </a:lnTo>
                    <a:cubicBezTo>
                      <a:pt x="21538" y="2656"/>
                      <a:pt x="21557" y="2509"/>
                      <a:pt x="21470" y="2364"/>
                    </a:cubicBezTo>
                    <a:cubicBezTo>
                      <a:pt x="21440" y="2219"/>
                      <a:pt x="21276" y="2137"/>
                      <a:pt x="21102" y="2137"/>
                    </a:cubicBezTo>
                    <a:lnTo>
                      <a:pt x="16452" y="2137"/>
                    </a:lnTo>
                    <a:cubicBezTo>
                      <a:pt x="16433" y="892"/>
                      <a:pt x="15342" y="0"/>
                      <a:pt x="13837" y="0"/>
                    </a:cubicBezTo>
                    <a:lnTo>
                      <a:pt x="7793" y="0"/>
                    </a:lnTo>
                    <a:close/>
                    <a:moveTo>
                      <a:pt x="7793" y="696"/>
                    </a:moveTo>
                    <a:lnTo>
                      <a:pt x="13837" y="696"/>
                    </a:lnTo>
                    <a:cubicBezTo>
                      <a:pt x="14888" y="696"/>
                      <a:pt x="15561" y="1295"/>
                      <a:pt x="15561" y="2170"/>
                    </a:cubicBezTo>
                    <a:lnTo>
                      <a:pt x="15561" y="2445"/>
                    </a:lnTo>
                    <a:cubicBezTo>
                      <a:pt x="15551" y="2477"/>
                      <a:pt x="15484" y="2475"/>
                      <a:pt x="15484" y="2510"/>
                    </a:cubicBezTo>
                    <a:cubicBezTo>
                      <a:pt x="15484" y="2550"/>
                      <a:pt x="15550" y="2541"/>
                      <a:pt x="15561" y="2575"/>
                    </a:cubicBezTo>
                    <a:lnTo>
                      <a:pt x="15561" y="8225"/>
                    </a:lnTo>
                    <a:cubicBezTo>
                      <a:pt x="15551" y="8259"/>
                      <a:pt x="15484" y="8252"/>
                      <a:pt x="15484" y="8290"/>
                    </a:cubicBezTo>
                    <a:cubicBezTo>
                      <a:pt x="15484" y="8330"/>
                      <a:pt x="15550" y="8321"/>
                      <a:pt x="15561" y="8355"/>
                    </a:cubicBezTo>
                    <a:lnTo>
                      <a:pt x="15561" y="13893"/>
                    </a:lnTo>
                    <a:cubicBezTo>
                      <a:pt x="15550" y="13927"/>
                      <a:pt x="15484" y="13918"/>
                      <a:pt x="15484" y="13957"/>
                    </a:cubicBezTo>
                    <a:cubicBezTo>
                      <a:pt x="15484" y="13997"/>
                      <a:pt x="15550" y="13988"/>
                      <a:pt x="15561" y="14022"/>
                    </a:cubicBezTo>
                    <a:lnTo>
                      <a:pt x="15561" y="19430"/>
                    </a:lnTo>
                    <a:cubicBezTo>
                      <a:pt x="15561" y="20305"/>
                      <a:pt x="14888" y="20871"/>
                      <a:pt x="13837" y="20871"/>
                    </a:cubicBezTo>
                    <a:lnTo>
                      <a:pt x="7793" y="20871"/>
                    </a:lnTo>
                    <a:cubicBezTo>
                      <a:pt x="6742" y="20871"/>
                      <a:pt x="6049" y="20305"/>
                      <a:pt x="6049" y="19430"/>
                    </a:cubicBezTo>
                    <a:lnTo>
                      <a:pt x="6049" y="1797"/>
                    </a:lnTo>
                    <a:cubicBezTo>
                      <a:pt x="6049" y="1214"/>
                      <a:pt x="6275" y="696"/>
                      <a:pt x="7793" y="696"/>
                    </a:cubicBezTo>
                    <a:close/>
                    <a:moveTo>
                      <a:pt x="10737" y="2137"/>
                    </a:moveTo>
                    <a:cubicBezTo>
                      <a:pt x="9059" y="2137"/>
                      <a:pt x="7754" y="3284"/>
                      <a:pt x="7754" y="4663"/>
                    </a:cubicBezTo>
                    <a:cubicBezTo>
                      <a:pt x="7754" y="6066"/>
                      <a:pt x="9088" y="7141"/>
                      <a:pt x="10737" y="7141"/>
                    </a:cubicBezTo>
                    <a:cubicBezTo>
                      <a:pt x="12416" y="7141"/>
                      <a:pt x="13760" y="6066"/>
                      <a:pt x="13760" y="4663"/>
                    </a:cubicBezTo>
                    <a:cubicBezTo>
                      <a:pt x="13759" y="3284"/>
                      <a:pt x="12387" y="2137"/>
                      <a:pt x="10737" y="2137"/>
                    </a:cubicBezTo>
                    <a:close/>
                    <a:moveTo>
                      <a:pt x="1458" y="2850"/>
                    </a:moveTo>
                    <a:lnTo>
                      <a:pt x="5197" y="2850"/>
                    </a:lnTo>
                    <a:lnTo>
                      <a:pt x="5197" y="5959"/>
                    </a:lnTo>
                    <a:lnTo>
                      <a:pt x="1458" y="2850"/>
                    </a:lnTo>
                    <a:close/>
                    <a:moveTo>
                      <a:pt x="10737" y="2850"/>
                    </a:moveTo>
                    <a:cubicBezTo>
                      <a:pt x="11953" y="2850"/>
                      <a:pt x="12888" y="3671"/>
                      <a:pt x="12888" y="4663"/>
                    </a:cubicBezTo>
                    <a:cubicBezTo>
                      <a:pt x="12888" y="5679"/>
                      <a:pt x="11924" y="6444"/>
                      <a:pt x="10737" y="6444"/>
                    </a:cubicBezTo>
                    <a:cubicBezTo>
                      <a:pt x="9522" y="6445"/>
                      <a:pt x="8607" y="5679"/>
                      <a:pt x="8607" y="4663"/>
                    </a:cubicBezTo>
                    <a:cubicBezTo>
                      <a:pt x="8607" y="3671"/>
                      <a:pt x="9551" y="2850"/>
                      <a:pt x="10737" y="2850"/>
                    </a:cubicBezTo>
                    <a:close/>
                    <a:moveTo>
                      <a:pt x="16452" y="2850"/>
                    </a:moveTo>
                    <a:lnTo>
                      <a:pt x="20075" y="2850"/>
                    </a:lnTo>
                    <a:lnTo>
                      <a:pt x="16452" y="5845"/>
                    </a:lnTo>
                    <a:lnTo>
                      <a:pt x="16452" y="2850"/>
                    </a:lnTo>
                    <a:close/>
                    <a:moveTo>
                      <a:pt x="10737" y="7918"/>
                    </a:moveTo>
                    <a:cubicBezTo>
                      <a:pt x="9059" y="7918"/>
                      <a:pt x="7754" y="9065"/>
                      <a:pt x="7754" y="10444"/>
                    </a:cubicBezTo>
                    <a:cubicBezTo>
                      <a:pt x="7754" y="11847"/>
                      <a:pt x="9088" y="12921"/>
                      <a:pt x="10737" y="12921"/>
                    </a:cubicBezTo>
                    <a:cubicBezTo>
                      <a:pt x="12416" y="12921"/>
                      <a:pt x="13760" y="11847"/>
                      <a:pt x="13760" y="10444"/>
                    </a:cubicBezTo>
                    <a:cubicBezTo>
                      <a:pt x="13759" y="9065"/>
                      <a:pt x="12387" y="7918"/>
                      <a:pt x="10737" y="7918"/>
                    </a:cubicBezTo>
                    <a:close/>
                    <a:moveTo>
                      <a:pt x="1458" y="8646"/>
                    </a:moveTo>
                    <a:lnTo>
                      <a:pt x="5197" y="8646"/>
                    </a:lnTo>
                    <a:lnTo>
                      <a:pt x="5197" y="11739"/>
                    </a:lnTo>
                    <a:lnTo>
                      <a:pt x="1458" y="8646"/>
                    </a:lnTo>
                    <a:close/>
                    <a:moveTo>
                      <a:pt x="10737" y="8646"/>
                    </a:moveTo>
                    <a:cubicBezTo>
                      <a:pt x="11953" y="8646"/>
                      <a:pt x="12888" y="9452"/>
                      <a:pt x="12888" y="10444"/>
                    </a:cubicBezTo>
                    <a:cubicBezTo>
                      <a:pt x="12888" y="11460"/>
                      <a:pt x="11924" y="12225"/>
                      <a:pt x="10737" y="12225"/>
                    </a:cubicBezTo>
                    <a:cubicBezTo>
                      <a:pt x="9522" y="12225"/>
                      <a:pt x="8607" y="11460"/>
                      <a:pt x="8607" y="10444"/>
                    </a:cubicBezTo>
                    <a:cubicBezTo>
                      <a:pt x="8607" y="9452"/>
                      <a:pt x="9551" y="8646"/>
                      <a:pt x="10737" y="8646"/>
                    </a:cubicBezTo>
                    <a:close/>
                    <a:moveTo>
                      <a:pt x="16452" y="8646"/>
                    </a:moveTo>
                    <a:lnTo>
                      <a:pt x="20075" y="8646"/>
                    </a:lnTo>
                    <a:lnTo>
                      <a:pt x="16452" y="11642"/>
                    </a:lnTo>
                    <a:lnTo>
                      <a:pt x="16452" y="8646"/>
                    </a:lnTo>
                    <a:close/>
                    <a:moveTo>
                      <a:pt x="10737" y="13601"/>
                    </a:moveTo>
                    <a:cubicBezTo>
                      <a:pt x="9059" y="13601"/>
                      <a:pt x="7754" y="14698"/>
                      <a:pt x="7754" y="16095"/>
                    </a:cubicBezTo>
                    <a:cubicBezTo>
                      <a:pt x="7754" y="17491"/>
                      <a:pt x="9088" y="18604"/>
                      <a:pt x="10737" y="18604"/>
                    </a:cubicBezTo>
                    <a:cubicBezTo>
                      <a:pt x="12416" y="18604"/>
                      <a:pt x="13760" y="17491"/>
                      <a:pt x="13760" y="16095"/>
                    </a:cubicBezTo>
                    <a:cubicBezTo>
                      <a:pt x="13759" y="14699"/>
                      <a:pt x="12387" y="13601"/>
                      <a:pt x="10737" y="13601"/>
                    </a:cubicBezTo>
                    <a:close/>
                    <a:moveTo>
                      <a:pt x="1458" y="14314"/>
                    </a:moveTo>
                    <a:lnTo>
                      <a:pt x="5197" y="14314"/>
                    </a:lnTo>
                    <a:lnTo>
                      <a:pt x="5197" y="17390"/>
                    </a:lnTo>
                    <a:lnTo>
                      <a:pt x="1458" y="14314"/>
                    </a:lnTo>
                    <a:close/>
                    <a:moveTo>
                      <a:pt x="10737" y="14314"/>
                    </a:moveTo>
                    <a:cubicBezTo>
                      <a:pt x="11953" y="14314"/>
                      <a:pt x="12888" y="15108"/>
                      <a:pt x="12888" y="16095"/>
                    </a:cubicBezTo>
                    <a:cubicBezTo>
                      <a:pt x="12888" y="17106"/>
                      <a:pt x="11924" y="17876"/>
                      <a:pt x="10737" y="17876"/>
                    </a:cubicBezTo>
                    <a:cubicBezTo>
                      <a:pt x="9522" y="17876"/>
                      <a:pt x="8607" y="17106"/>
                      <a:pt x="8607" y="16095"/>
                    </a:cubicBezTo>
                    <a:cubicBezTo>
                      <a:pt x="8607" y="15108"/>
                      <a:pt x="9551" y="14314"/>
                      <a:pt x="10737" y="14314"/>
                    </a:cubicBezTo>
                    <a:close/>
                    <a:moveTo>
                      <a:pt x="16452" y="14314"/>
                    </a:moveTo>
                    <a:lnTo>
                      <a:pt x="20075" y="14314"/>
                    </a:lnTo>
                    <a:lnTo>
                      <a:pt x="16452" y="17293"/>
                    </a:lnTo>
                    <a:lnTo>
                      <a:pt x="16452" y="14314"/>
                    </a:lnTo>
                    <a:close/>
                  </a:path>
                </a:pathLst>
              </a:custGeom>
              <a:solidFill>
                <a:srgbClr val="FFFFFF"/>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grpSp>
      </p:grpSp>
      <p:sp>
        <p:nvSpPr>
          <p:cNvPr id="236" name="Google Shape;236;p32"/>
          <p:cNvSpPr/>
          <p:nvPr/>
        </p:nvSpPr>
        <p:spPr>
          <a:xfrm>
            <a:off x="442395"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7" name="Google Shape;237;p32"/>
          <p:cNvSpPr txBox="1"/>
          <p:nvPr/>
        </p:nvSpPr>
        <p:spPr>
          <a:xfrm>
            <a:off x="470541"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Objectives</a:t>
            </a:r>
            <a:endParaRPr sz="900" b="0" i="0" u="none" strike="noStrike" cap="none">
              <a:solidFill>
                <a:srgbClr val="434343"/>
              </a:solidFill>
              <a:latin typeface="Arial"/>
              <a:ea typeface="Arial"/>
              <a:cs typeface="Arial"/>
              <a:sym typeface="Arial"/>
            </a:endParaRPr>
          </a:p>
        </p:txBody>
      </p:sp>
      <p:sp>
        <p:nvSpPr>
          <p:cNvPr id="238" name="Google Shape;238;p32"/>
          <p:cNvSpPr/>
          <p:nvPr/>
        </p:nvSpPr>
        <p:spPr>
          <a:xfrm>
            <a:off x="442395"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39" name="Google Shape;239;p32"/>
          <p:cNvSpPr txBox="1"/>
          <p:nvPr/>
        </p:nvSpPr>
        <p:spPr>
          <a:xfrm>
            <a:off x="442353"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40" name="Google Shape;240;p32"/>
          <p:cNvSpPr/>
          <p:nvPr/>
        </p:nvSpPr>
        <p:spPr>
          <a:xfrm>
            <a:off x="442395"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1" name="Google Shape;241;p32"/>
          <p:cNvSpPr txBox="1"/>
          <p:nvPr/>
        </p:nvSpPr>
        <p:spPr>
          <a:xfrm>
            <a:off x="470541" y="3530306"/>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Obstacles</a:t>
            </a:r>
            <a:endParaRPr sz="900" b="0" i="0" u="none" strike="noStrike" cap="none">
              <a:solidFill>
                <a:srgbClr val="434343"/>
              </a:solidFill>
              <a:latin typeface="Arial"/>
              <a:ea typeface="Arial"/>
              <a:cs typeface="Arial"/>
              <a:sym typeface="Arial"/>
            </a:endParaRPr>
          </a:p>
        </p:txBody>
      </p:sp>
      <p:sp>
        <p:nvSpPr>
          <p:cNvPr id="242" name="Google Shape;242;p32"/>
          <p:cNvSpPr/>
          <p:nvPr/>
        </p:nvSpPr>
        <p:spPr>
          <a:xfrm>
            <a:off x="442395"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3" name="Google Shape;243;p32"/>
          <p:cNvSpPr txBox="1"/>
          <p:nvPr/>
        </p:nvSpPr>
        <p:spPr>
          <a:xfrm>
            <a:off x="470541"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Stakeholder Management</a:t>
            </a:r>
            <a:endParaRPr sz="900" b="0" i="0" u="none" strike="noStrike" cap="none">
              <a:solidFill>
                <a:srgbClr val="434343"/>
              </a:solidFill>
              <a:latin typeface="Arial"/>
              <a:ea typeface="Arial"/>
              <a:cs typeface="Arial"/>
              <a:sym typeface="Arial"/>
            </a:endParaRPr>
          </a:p>
        </p:txBody>
      </p:sp>
      <p:sp>
        <p:nvSpPr>
          <p:cNvPr id="244" name="Google Shape;244;p32"/>
          <p:cNvSpPr/>
          <p:nvPr/>
        </p:nvSpPr>
        <p:spPr>
          <a:xfrm>
            <a:off x="1487633"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5" name="Google Shape;245;p32"/>
          <p:cNvSpPr txBox="1"/>
          <p:nvPr/>
        </p:nvSpPr>
        <p:spPr>
          <a:xfrm>
            <a:off x="1515780"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Communication Strategy</a:t>
            </a:r>
            <a:endParaRPr sz="900" b="0" i="0" u="none" strike="noStrike" cap="none">
              <a:solidFill>
                <a:srgbClr val="434343"/>
              </a:solidFill>
              <a:latin typeface="Arial"/>
              <a:ea typeface="Arial"/>
              <a:cs typeface="Arial"/>
              <a:sym typeface="Arial"/>
            </a:endParaRPr>
          </a:p>
        </p:txBody>
      </p:sp>
      <p:sp>
        <p:nvSpPr>
          <p:cNvPr id="246" name="Google Shape;246;p32"/>
          <p:cNvSpPr/>
          <p:nvPr/>
        </p:nvSpPr>
        <p:spPr>
          <a:xfrm>
            <a:off x="1487633"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7" name="Google Shape;247;p32"/>
          <p:cNvSpPr txBox="1"/>
          <p:nvPr/>
        </p:nvSpPr>
        <p:spPr>
          <a:xfrm>
            <a:off x="1487590"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Backlog Management</a:t>
            </a:r>
            <a:endParaRPr sz="900" b="0" i="0" u="none" strike="noStrike" cap="none">
              <a:solidFill>
                <a:srgbClr val="434343"/>
              </a:solidFill>
              <a:latin typeface="Arial"/>
              <a:ea typeface="Arial"/>
              <a:cs typeface="Arial"/>
              <a:sym typeface="Arial"/>
            </a:endParaRPr>
          </a:p>
        </p:txBody>
      </p:sp>
      <p:sp>
        <p:nvSpPr>
          <p:cNvPr id="248" name="Google Shape;248;p32"/>
          <p:cNvSpPr/>
          <p:nvPr/>
        </p:nvSpPr>
        <p:spPr>
          <a:xfrm>
            <a:off x="1487633"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49" name="Google Shape;249;p32"/>
          <p:cNvSpPr txBox="1"/>
          <p:nvPr/>
        </p:nvSpPr>
        <p:spPr>
          <a:xfrm>
            <a:off x="1515770" y="3521869"/>
            <a:ext cx="936300" cy="593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0" name="Google Shape;250;p32"/>
          <p:cNvSpPr/>
          <p:nvPr/>
        </p:nvSpPr>
        <p:spPr>
          <a:xfrm>
            <a:off x="1487633"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1" name="Google Shape;251;p32"/>
          <p:cNvSpPr txBox="1"/>
          <p:nvPr/>
        </p:nvSpPr>
        <p:spPr>
          <a:xfrm>
            <a:off x="1515780"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Data Architecture</a:t>
            </a:r>
            <a:endParaRPr sz="900" b="0" i="0" u="none" strike="noStrike" cap="none">
              <a:solidFill>
                <a:srgbClr val="434343"/>
              </a:solidFill>
              <a:latin typeface="Arial"/>
              <a:ea typeface="Arial"/>
              <a:cs typeface="Arial"/>
              <a:sym typeface="Arial"/>
            </a:endParaRPr>
          </a:p>
        </p:txBody>
      </p:sp>
      <p:sp>
        <p:nvSpPr>
          <p:cNvPr id="252" name="Google Shape;252;p32"/>
          <p:cNvSpPr/>
          <p:nvPr/>
        </p:nvSpPr>
        <p:spPr>
          <a:xfrm>
            <a:off x="2530892"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3" name="Google Shape;253;p32"/>
          <p:cNvSpPr txBox="1"/>
          <p:nvPr/>
        </p:nvSpPr>
        <p:spPr>
          <a:xfrm>
            <a:off x="2559039"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Team Structure</a:t>
            </a:r>
            <a:endParaRPr sz="900" b="0" i="0" u="none" strike="noStrike" cap="none">
              <a:solidFill>
                <a:srgbClr val="434343"/>
              </a:solidFill>
              <a:latin typeface="Arial"/>
              <a:ea typeface="Arial"/>
              <a:cs typeface="Arial"/>
              <a:sym typeface="Arial"/>
            </a:endParaRPr>
          </a:p>
        </p:txBody>
      </p:sp>
      <p:sp>
        <p:nvSpPr>
          <p:cNvPr id="254" name="Google Shape;254;p32"/>
          <p:cNvSpPr/>
          <p:nvPr/>
        </p:nvSpPr>
        <p:spPr>
          <a:xfrm>
            <a:off x="2530892"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5" name="Google Shape;255;p32"/>
          <p:cNvSpPr txBox="1"/>
          <p:nvPr/>
        </p:nvSpPr>
        <p:spPr>
          <a:xfrm>
            <a:off x="2530849"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Committees</a:t>
            </a:r>
            <a:endParaRPr sz="900" b="0" i="0" u="none" strike="noStrike" cap="none">
              <a:solidFill>
                <a:srgbClr val="434343"/>
              </a:solidFill>
              <a:latin typeface="Arial"/>
              <a:ea typeface="Arial"/>
              <a:cs typeface="Arial"/>
              <a:sym typeface="Arial"/>
            </a:endParaRPr>
          </a:p>
        </p:txBody>
      </p:sp>
      <p:sp>
        <p:nvSpPr>
          <p:cNvPr id="256" name="Google Shape;256;p32"/>
          <p:cNvSpPr/>
          <p:nvPr/>
        </p:nvSpPr>
        <p:spPr>
          <a:xfrm>
            <a:off x="2530892"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7" name="Google Shape;257;p32"/>
          <p:cNvSpPr txBox="1"/>
          <p:nvPr/>
        </p:nvSpPr>
        <p:spPr>
          <a:xfrm>
            <a:off x="2559039"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Development Approach</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58" name="Google Shape;258;p32"/>
          <p:cNvSpPr/>
          <p:nvPr/>
        </p:nvSpPr>
        <p:spPr>
          <a:xfrm>
            <a:off x="2530892"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9" name="Google Shape;259;p32"/>
          <p:cNvSpPr txBox="1"/>
          <p:nvPr/>
        </p:nvSpPr>
        <p:spPr>
          <a:xfrm>
            <a:off x="2559039"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Support and Administration</a:t>
            </a:r>
            <a:endParaRPr sz="900" b="0" i="0" u="none" strike="noStrike" cap="none">
              <a:solidFill>
                <a:srgbClr val="434343"/>
              </a:solidFill>
              <a:latin typeface="Arial"/>
              <a:ea typeface="Arial"/>
              <a:cs typeface="Arial"/>
              <a:sym typeface="Arial"/>
            </a:endParaRPr>
          </a:p>
        </p:txBody>
      </p:sp>
      <p:sp>
        <p:nvSpPr>
          <p:cNvPr id="260" name="Google Shape;260;p32"/>
          <p:cNvSpPr/>
          <p:nvPr/>
        </p:nvSpPr>
        <p:spPr>
          <a:xfrm>
            <a:off x="399105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1" name="Google Shape;261;p32"/>
          <p:cNvSpPr/>
          <p:nvPr/>
        </p:nvSpPr>
        <p:spPr>
          <a:xfrm>
            <a:off x="3574160"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2" name="Google Shape;262;p32"/>
          <p:cNvSpPr txBox="1"/>
          <p:nvPr/>
        </p:nvSpPr>
        <p:spPr>
          <a:xfrm>
            <a:off x="3602307"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Roles</a:t>
            </a:r>
            <a:endParaRPr sz="900" b="0" i="0" u="none" strike="noStrike" cap="none">
              <a:solidFill>
                <a:srgbClr val="434343"/>
              </a:solidFill>
              <a:latin typeface="Arial"/>
              <a:ea typeface="Arial"/>
              <a:cs typeface="Arial"/>
              <a:sym typeface="Arial"/>
            </a:endParaRPr>
          </a:p>
        </p:txBody>
      </p:sp>
      <p:sp>
        <p:nvSpPr>
          <p:cNvPr id="263" name="Google Shape;263;p32"/>
          <p:cNvSpPr/>
          <p:nvPr/>
        </p:nvSpPr>
        <p:spPr>
          <a:xfrm>
            <a:off x="3574160"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4" name="Google Shape;264;p32"/>
          <p:cNvSpPr txBox="1"/>
          <p:nvPr/>
        </p:nvSpPr>
        <p:spPr>
          <a:xfrm>
            <a:off x="3574118"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Responsibilities</a:t>
            </a:r>
            <a:endParaRPr sz="900" b="0" i="0" u="none" strike="noStrike" cap="none">
              <a:solidFill>
                <a:srgbClr val="434343"/>
              </a:solidFill>
              <a:latin typeface="Arial"/>
              <a:ea typeface="Arial"/>
              <a:cs typeface="Arial"/>
              <a:sym typeface="Arial"/>
            </a:endParaRPr>
          </a:p>
        </p:txBody>
      </p:sp>
      <p:sp>
        <p:nvSpPr>
          <p:cNvPr id="265" name="Google Shape;265;p32"/>
          <p:cNvSpPr/>
          <p:nvPr/>
        </p:nvSpPr>
        <p:spPr>
          <a:xfrm>
            <a:off x="3574160"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6" name="Google Shape;266;p32"/>
          <p:cNvSpPr txBox="1"/>
          <p:nvPr/>
        </p:nvSpPr>
        <p:spPr>
          <a:xfrm>
            <a:off x="3602307"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Skills</a:t>
            </a:r>
            <a:endParaRPr sz="900" b="0" i="0" u="none" strike="noStrike" cap="none">
              <a:solidFill>
                <a:srgbClr val="434343"/>
              </a:solidFill>
              <a:latin typeface="Arial"/>
              <a:ea typeface="Arial"/>
              <a:cs typeface="Arial"/>
              <a:sym typeface="Arial"/>
            </a:endParaRPr>
          </a:p>
        </p:txBody>
      </p:sp>
      <p:sp>
        <p:nvSpPr>
          <p:cNvPr id="267" name="Google Shape;267;p32"/>
          <p:cNvSpPr/>
          <p:nvPr/>
        </p:nvSpPr>
        <p:spPr>
          <a:xfrm>
            <a:off x="3574160"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8" name="Google Shape;268;p32"/>
          <p:cNvSpPr txBox="1"/>
          <p:nvPr/>
        </p:nvSpPr>
        <p:spPr>
          <a:xfrm>
            <a:off x="3602307"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Partner Management</a:t>
            </a:r>
            <a:endParaRPr sz="900" b="0" i="0" u="none" strike="noStrike" cap="none">
              <a:solidFill>
                <a:srgbClr val="434343"/>
              </a:solidFill>
              <a:latin typeface="Arial"/>
              <a:ea typeface="Arial"/>
              <a:cs typeface="Arial"/>
              <a:sym typeface="Arial"/>
            </a:endParaRPr>
          </a:p>
        </p:txBody>
      </p:sp>
      <p:sp>
        <p:nvSpPr>
          <p:cNvPr id="269" name="Google Shape;269;p32"/>
          <p:cNvSpPr/>
          <p:nvPr/>
        </p:nvSpPr>
        <p:spPr>
          <a:xfrm>
            <a:off x="5036324"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0" name="Google Shape;270;p32"/>
          <p:cNvSpPr/>
          <p:nvPr/>
        </p:nvSpPr>
        <p:spPr>
          <a:xfrm>
            <a:off x="4619426"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1" name="Google Shape;271;p32"/>
          <p:cNvSpPr txBox="1"/>
          <p:nvPr/>
        </p:nvSpPr>
        <p:spPr>
          <a:xfrm>
            <a:off x="4647573"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Technology</a:t>
            </a:r>
            <a:endParaRPr sz="900" b="0" i="0" u="none" strike="noStrike" cap="none">
              <a:solidFill>
                <a:srgbClr val="434343"/>
              </a:solidFill>
              <a:latin typeface="Arial"/>
              <a:ea typeface="Arial"/>
              <a:cs typeface="Arial"/>
              <a:sym typeface="Arial"/>
            </a:endParaRPr>
          </a:p>
        </p:txBody>
      </p:sp>
      <p:sp>
        <p:nvSpPr>
          <p:cNvPr id="272" name="Google Shape;272;p32"/>
          <p:cNvSpPr/>
          <p:nvPr/>
        </p:nvSpPr>
        <p:spPr>
          <a:xfrm>
            <a:off x="4619426"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3" name="Google Shape;273;p32"/>
          <p:cNvSpPr txBox="1"/>
          <p:nvPr/>
        </p:nvSpPr>
        <p:spPr>
          <a:xfrm>
            <a:off x="4619384"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Process</a:t>
            </a:r>
            <a:endParaRPr sz="900" b="0" i="0" u="none" strike="noStrike" cap="none">
              <a:solidFill>
                <a:srgbClr val="434343"/>
              </a:solidFill>
              <a:latin typeface="Arial"/>
              <a:ea typeface="Arial"/>
              <a:cs typeface="Arial"/>
              <a:sym typeface="Arial"/>
            </a:endParaRPr>
          </a:p>
        </p:txBody>
      </p:sp>
      <p:sp>
        <p:nvSpPr>
          <p:cNvPr id="274" name="Google Shape;274;p32"/>
          <p:cNvSpPr/>
          <p:nvPr/>
        </p:nvSpPr>
        <p:spPr>
          <a:xfrm>
            <a:off x="4619426"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5" name="Google Shape;275;p32"/>
          <p:cNvSpPr txBox="1"/>
          <p:nvPr/>
        </p:nvSpPr>
        <p:spPr>
          <a:xfrm>
            <a:off x="4647570"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Personas</a:t>
            </a:r>
            <a:endParaRPr sz="900" b="0" i="0" u="none" strike="noStrike" cap="none">
              <a:solidFill>
                <a:srgbClr val="434343"/>
              </a:solidFill>
              <a:latin typeface="Arial"/>
              <a:ea typeface="Arial"/>
              <a:cs typeface="Arial"/>
              <a:sym typeface="Arial"/>
            </a:endParaRPr>
          </a:p>
        </p:txBody>
      </p:sp>
      <p:sp>
        <p:nvSpPr>
          <p:cNvPr id="276" name="Google Shape;276;p32"/>
          <p:cNvSpPr/>
          <p:nvPr/>
        </p:nvSpPr>
        <p:spPr>
          <a:xfrm>
            <a:off x="4619426"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7" name="Google Shape;277;p32"/>
          <p:cNvSpPr txBox="1"/>
          <p:nvPr/>
        </p:nvSpPr>
        <p:spPr>
          <a:xfrm>
            <a:off x="4647573"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Methodology</a:t>
            </a:r>
            <a:endParaRPr sz="900" b="0" i="0" u="none" strike="noStrike" cap="none">
              <a:solidFill>
                <a:srgbClr val="434343"/>
              </a:solidFill>
              <a:latin typeface="Arial"/>
              <a:ea typeface="Arial"/>
              <a:cs typeface="Arial"/>
              <a:sym typeface="Arial"/>
            </a:endParaRPr>
          </a:p>
        </p:txBody>
      </p:sp>
      <p:sp>
        <p:nvSpPr>
          <p:cNvPr id="278" name="Google Shape;278;p32"/>
          <p:cNvSpPr/>
          <p:nvPr/>
        </p:nvSpPr>
        <p:spPr>
          <a:xfrm>
            <a:off x="6077568"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79" name="Google Shape;279;p32"/>
          <p:cNvSpPr/>
          <p:nvPr/>
        </p:nvSpPr>
        <p:spPr>
          <a:xfrm>
            <a:off x="5660669"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0" name="Google Shape;280;p32"/>
          <p:cNvSpPr txBox="1"/>
          <p:nvPr/>
        </p:nvSpPr>
        <p:spPr>
          <a:xfrm>
            <a:off x="5688816"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Business Value</a:t>
            </a:r>
            <a:endParaRPr sz="900" b="0" i="0" u="none" strike="noStrike" cap="none">
              <a:solidFill>
                <a:srgbClr val="434343"/>
              </a:solidFill>
              <a:latin typeface="Arial"/>
              <a:ea typeface="Arial"/>
              <a:cs typeface="Arial"/>
              <a:sym typeface="Arial"/>
            </a:endParaRPr>
          </a:p>
        </p:txBody>
      </p:sp>
      <p:sp>
        <p:nvSpPr>
          <p:cNvPr id="281" name="Google Shape;281;p32"/>
          <p:cNvSpPr/>
          <p:nvPr/>
        </p:nvSpPr>
        <p:spPr>
          <a:xfrm>
            <a:off x="5660669"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2" name="Google Shape;282;p32"/>
          <p:cNvSpPr txBox="1"/>
          <p:nvPr/>
        </p:nvSpPr>
        <p:spPr>
          <a:xfrm>
            <a:off x="5660627"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Capabilities Maturity</a:t>
            </a:r>
            <a:endParaRPr sz="900" b="0" i="0" u="none" strike="noStrike" cap="none">
              <a:solidFill>
                <a:srgbClr val="434343"/>
              </a:solidFill>
              <a:latin typeface="Arial"/>
              <a:ea typeface="Arial"/>
              <a:cs typeface="Arial"/>
              <a:sym typeface="Arial"/>
            </a:endParaRPr>
          </a:p>
        </p:txBody>
      </p:sp>
      <p:sp>
        <p:nvSpPr>
          <p:cNvPr id="283" name="Google Shape;283;p32"/>
          <p:cNvSpPr/>
          <p:nvPr/>
        </p:nvSpPr>
        <p:spPr>
          <a:xfrm>
            <a:off x="5660669"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4" name="Google Shape;284;p32"/>
          <p:cNvSpPr txBox="1"/>
          <p:nvPr/>
        </p:nvSpPr>
        <p:spPr>
          <a:xfrm>
            <a:off x="5688809" y="3530344"/>
            <a:ext cx="936300" cy="585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Prioritization</a:t>
            </a:r>
            <a:endParaRPr sz="900" b="0" i="0" u="none" strike="noStrike" cap="none">
              <a:solidFill>
                <a:srgbClr val="434343"/>
              </a:solidFill>
              <a:latin typeface="Arial"/>
              <a:ea typeface="Arial"/>
              <a:cs typeface="Arial"/>
              <a:sym typeface="Arial"/>
            </a:endParaRPr>
          </a:p>
        </p:txBody>
      </p:sp>
      <p:sp>
        <p:nvSpPr>
          <p:cNvPr id="285" name="Google Shape;285;p32"/>
          <p:cNvSpPr/>
          <p:nvPr/>
        </p:nvSpPr>
        <p:spPr>
          <a:xfrm>
            <a:off x="5660669"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6" name="Google Shape;286;p32"/>
          <p:cNvSpPr txBox="1"/>
          <p:nvPr/>
        </p:nvSpPr>
        <p:spPr>
          <a:xfrm>
            <a:off x="5688816"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Success Metrics</a:t>
            </a:r>
            <a:endParaRPr sz="900" b="0" i="0" u="none" strike="noStrike" cap="none">
              <a:solidFill>
                <a:srgbClr val="434343"/>
              </a:solidFill>
              <a:latin typeface="Arial"/>
              <a:ea typeface="Arial"/>
              <a:cs typeface="Arial"/>
              <a:sym typeface="Arial"/>
            </a:endParaRPr>
          </a:p>
        </p:txBody>
      </p:sp>
      <p:sp>
        <p:nvSpPr>
          <p:cNvPr id="287" name="Google Shape;287;p32"/>
          <p:cNvSpPr/>
          <p:nvPr/>
        </p:nvSpPr>
        <p:spPr>
          <a:xfrm>
            <a:off x="712083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8" name="Google Shape;288;p32"/>
          <p:cNvSpPr/>
          <p:nvPr/>
        </p:nvSpPr>
        <p:spPr>
          <a:xfrm>
            <a:off x="670393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89" name="Google Shape;289;p32"/>
          <p:cNvSpPr txBox="1"/>
          <p:nvPr/>
        </p:nvSpPr>
        <p:spPr>
          <a:xfrm>
            <a:off x="6732084"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World of Agility</a:t>
            </a:r>
            <a:endParaRPr sz="900" b="0" i="0" u="none" strike="noStrike" cap="none">
              <a:solidFill>
                <a:srgbClr val="434343"/>
              </a:solidFill>
              <a:latin typeface="Arial"/>
              <a:ea typeface="Arial"/>
              <a:cs typeface="Arial"/>
              <a:sym typeface="Arial"/>
            </a:endParaRPr>
          </a:p>
        </p:txBody>
      </p:sp>
      <p:sp>
        <p:nvSpPr>
          <p:cNvPr id="290" name="Google Shape;290;p32"/>
          <p:cNvSpPr/>
          <p:nvPr/>
        </p:nvSpPr>
        <p:spPr>
          <a:xfrm>
            <a:off x="670393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1" name="Google Shape;291;p32"/>
          <p:cNvSpPr txBox="1"/>
          <p:nvPr/>
        </p:nvSpPr>
        <p:spPr>
          <a:xfrm>
            <a:off x="670389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Behavior Change</a:t>
            </a:r>
            <a:endParaRPr sz="900" b="0" i="0" u="none" strike="noStrike" cap="none">
              <a:solidFill>
                <a:srgbClr val="434343"/>
              </a:solidFill>
              <a:latin typeface="Arial"/>
              <a:ea typeface="Arial"/>
              <a:cs typeface="Arial"/>
              <a:sym typeface="Arial"/>
            </a:endParaRPr>
          </a:p>
        </p:txBody>
      </p:sp>
      <p:sp>
        <p:nvSpPr>
          <p:cNvPr id="292" name="Google Shape;292;p32"/>
          <p:cNvSpPr/>
          <p:nvPr/>
        </p:nvSpPr>
        <p:spPr>
          <a:xfrm>
            <a:off x="670393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3" name="Google Shape;293;p32"/>
          <p:cNvSpPr txBox="1"/>
          <p:nvPr/>
        </p:nvSpPr>
        <p:spPr>
          <a:xfrm>
            <a:off x="6732084"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Minimum Viable Product</a:t>
            </a: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ctr" rtl="0">
              <a:lnSpc>
                <a:spcPct val="90000"/>
              </a:lnSpc>
              <a:spcBef>
                <a:spcPts val="50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p:txBody>
      </p:sp>
      <p:sp>
        <p:nvSpPr>
          <p:cNvPr id="294" name="Google Shape;294;p32"/>
          <p:cNvSpPr/>
          <p:nvPr/>
        </p:nvSpPr>
        <p:spPr>
          <a:xfrm>
            <a:off x="670393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5" name="Google Shape;295;p32"/>
          <p:cNvSpPr txBox="1"/>
          <p:nvPr/>
        </p:nvSpPr>
        <p:spPr>
          <a:xfrm>
            <a:off x="6732084"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Continuous Improvement</a:t>
            </a:r>
            <a:endParaRPr sz="900" b="0" i="0" u="none" strike="noStrike" cap="none">
              <a:solidFill>
                <a:srgbClr val="434343"/>
              </a:solidFill>
              <a:latin typeface="Arial"/>
              <a:ea typeface="Arial"/>
              <a:cs typeface="Arial"/>
              <a:sym typeface="Arial"/>
            </a:endParaRPr>
          </a:p>
        </p:txBody>
      </p:sp>
      <p:sp>
        <p:nvSpPr>
          <p:cNvPr id="296" name="Google Shape;296;p32"/>
          <p:cNvSpPr/>
          <p:nvPr/>
        </p:nvSpPr>
        <p:spPr>
          <a:xfrm>
            <a:off x="8164076" y="1950244"/>
            <a:ext cx="162600" cy="2883600"/>
          </a:xfrm>
          <a:prstGeom prst="rect">
            <a:avLst/>
          </a:prstGeom>
          <a:solidFill>
            <a:srgbClr val="5F9BD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7" name="Google Shape;297;p32"/>
          <p:cNvSpPr/>
          <p:nvPr/>
        </p:nvSpPr>
        <p:spPr>
          <a:xfrm>
            <a:off x="7747178" y="2046086"/>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98" name="Google Shape;298;p32"/>
          <p:cNvSpPr txBox="1"/>
          <p:nvPr/>
        </p:nvSpPr>
        <p:spPr>
          <a:xfrm>
            <a:off x="7775325" y="2046094"/>
            <a:ext cx="936300" cy="575700"/>
          </a:xfrm>
          <a:prstGeom prst="rect">
            <a:avLst/>
          </a:prstGeom>
          <a:noFill/>
          <a:ln>
            <a:noFill/>
          </a:ln>
        </p:spPr>
        <p:txBody>
          <a:bodyPr spcFirstLastPara="1" wrap="square" lIns="68575" tIns="0" rIns="68575" bIns="0"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Solution Architecture</a:t>
            </a:r>
            <a:endParaRPr sz="900" b="0" i="0" u="none" strike="noStrike" cap="none">
              <a:solidFill>
                <a:srgbClr val="434343"/>
              </a:solidFill>
              <a:latin typeface="Arial"/>
              <a:ea typeface="Arial"/>
              <a:cs typeface="Arial"/>
              <a:sym typeface="Arial"/>
            </a:endParaRPr>
          </a:p>
        </p:txBody>
      </p:sp>
      <p:sp>
        <p:nvSpPr>
          <p:cNvPr id="299" name="Google Shape;299;p32"/>
          <p:cNvSpPr/>
          <p:nvPr/>
        </p:nvSpPr>
        <p:spPr>
          <a:xfrm>
            <a:off x="7747178" y="2764432"/>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0" name="Google Shape;300;p32"/>
          <p:cNvSpPr txBox="1"/>
          <p:nvPr/>
        </p:nvSpPr>
        <p:spPr>
          <a:xfrm>
            <a:off x="7747136" y="2764425"/>
            <a:ext cx="992400" cy="576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Technical Debt</a:t>
            </a:r>
            <a:endParaRPr sz="900" b="0" i="0" u="none" strike="noStrike" cap="none">
              <a:solidFill>
                <a:srgbClr val="434343"/>
              </a:solidFill>
              <a:latin typeface="Arial"/>
              <a:ea typeface="Arial"/>
              <a:cs typeface="Arial"/>
              <a:sym typeface="Arial"/>
            </a:endParaRPr>
          </a:p>
        </p:txBody>
      </p:sp>
      <p:sp>
        <p:nvSpPr>
          <p:cNvPr id="301" name="Google Shape;301;p32"/>
          <p:cNvSpPr/>
          <p:nvPr/>
        </p:nvSpPr>
        <p:spPr>
          <a:xfrm>
            <a:off x="7747178" y="3482777"/>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2" name="Google Shape;302;p32"/>
          <p:cNvSpPr txBox="1"/>
          <p:nvPr/>
        </p:nvSpPr>
        <p:spPr>
          <a:xfrm>
            <a:off x="7775325" y="3482779"/>
            <a:ext cx="936300" cy="632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
            </a:r>
            <a:br>
              <a:rPr lang="en" sz="900" b="0" i="0" u="none" strike="noStrike" cap="none">
                <a:solidFill>
                  <a:srgbClr val="434343"/>
                </a:solidFill>
                <a:latin typeface="Arial"/>
                <a:ea typeface="Arial"/>
                <a:cs typeface="Arial"/>
                <a:sym typeface="Arial"/>
              </a:rPr>
            </a:br>
            <a:r>
              <a:rPr lang="en" sz="900" b="0" i="0" u="none" strike="noStrike" cap="none">
                <a:solidFill>
                  <a:srgbClr val="434343"/>
                </a:solidFill>
                <a:latin typeface="Arial"/>
                <a:ea typeface="Arial"/>
                <a:cs typeface="Arial"/>
                <a:sym typeface="Arial"/>
              </a:rPr>
              <a:t>Technical Best Practices</a:t>
            </a:r>
            <a:endParaRPr sz="900" b="0" i="0" u="none" strike="noStrike" cap="none">
              <a:solidFill>
                <a:srgbClr val="434343"/>
              </a:solidFill>
              <a:latin typeface="Arial"/>
              <a:ea typeface="Arial"/>
              <a:cs typeface="Arial"/>
              <a:sym typeface="Arial"/>
            </a:endParaRPr>
          </a:p>
        </p:txBody>
      </p:sp>
      <p:sp>
        <p:nvSpPr>
          <p:cNvPr id="303" name="Google Shape;303;p32"/>
          <p:cNvSpPr/>
          <p:nvPr/>
        </p:nvSpPr>
        <p:spPr>
          <a:xfrm>
            <a:off x="7747178" y="4201123"/>
            <a:ext cx="992400" cy="632700"/>
          </a:xfrm>
          <a:prstGeom prst="roundRect">
            <a:avLst>
              <a:gd name="adj" fmla="val 4727"/>
            </a:avLst>
          </a:prstGeom>
          <a:solidFill>
            <a:srgbClr val="F3F3F3"/>
          </a:solidFill>
          <a:ln w="9525" cap="flat" cmpd="sng">
            <a:solidFill>
              <a:srgbClr val="3EA1E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04" name="Google Shape;304;p32"/>
          <p:cNvSpPr txBox="1"/>
          <p:nvPr/>
        </p:nvSpPr>
        <p:spPr>
          <a:xfrm>
            <a:off x="7775325" y="4201125"/>
            <a:ext cx="9363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50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Principles of Software Engineering</a:t>
            </a:r>
            <a:endParaRPr sz="900" b="0" i="0" u="none" strike="noStrike" cap="none">
              <a:solidFill>
                <a:srgbClr val="434343"/>
              </a:solidFill>
              <a:latin typeface="Arial"/>
              <a:ea typeface="Arial"/>
              <a:cs typeface="Arial"/>
              <a:sym typeface="Arial"/>
            </a:endParaRPr>
          </a:p>
        </p:txBody>
      </p:sp>
      <p:pic>
        <p:nvPicPr>
          <p:cNvPr id="305" name="Google Shape;305;p32"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p:cSld name="1_Custom Layout 1">
    <p:spTree>
      <p:nvGrpSpPr>
        <p:cNvPr id="1" name="Shape 306"/>
        <p:cNvGrpSpPr/>
        <p:nvPr/>
      </p:nvGrpSpPr>
      <p:grpSpPr>
        <a:xfrm>
          <a:off x="0" y="0"/>
          <a:ext cx="0" cy="0"/>
          <a:chOff x="0" y="0"/>
          <a:chExt cx="0" cy="0"/>
        </a:xfrm>
      </p:grpSpPr>
      <p:pic>
        <p:nvPicPr>
          <p:cNvPr id="307" name="Google Shape;307;p33" descr="pasted-image.pdf"/>
          <p:cNvPicPr preferRelativeResize="0"/>
          <p:nvPr/>
        </p:nvPicPr>
        <p:blipFill rotWithShape="1">
          <a:blip r:embed="rId2">
            <a:alphaModFix/>
          </a:blip>
          <a:srcRect/>
          <a:stretch/>
        </p:blipFill>
        <p:spPr>
          <a:xfrm>
            <a:off x="8275084" y="424094"/>
            <a:ext cx="475848" cy="333554"/>
          </a:xfrm>
          <a:prstGeom prst="rect">
            <a:avLst/>
          </a:prstGeom>
          <a:noFill/>
          <a:ln>
            <a:noFill/>
          </a:ln>
        </p:spPr>
      </p:pic>
      <p:graphicFrame>
        <p:nvGraphicFramePr>
          <p:cNvPr id="308" name="Google Shape;308;p33"/>
          <p:cNvGraphicFramePr/>
          <p:nvPr/>
        </p:nvGraphicFramePr>
        <p:xfrm>
          <a:off x="428695" y="907476"/>
          <a:ext cx="3000000" cy="3000000"/>
        </p:xfrm>
        <a:graphic>
          <a:graphicData uri="http://schemas.openxmlformats.org/drawingml/2006/table">
            <a:tbl>
              <a:tblPr>
                <a:noFill/>
                <a:tableStyleId>{C5F9547C-1DFF-49D8-868C-E4E0B752569D}</a:tableStyleId>
              </a:tblPr>
              <a:tblGrid>
                <a:gridCol w="2424325">
                  <a:extLst>
                    <a:ext uri="{9D8B030D-6E8A-4147-A177-3AD203B41FA5}">
                      <a16:colId xmlns:a16="http://schemas.microsoft.com/office/drawing/2014/main" val="20000"/>
                    </a:ext>
                  </a:extLst>
                </a:gridCol>
                <a:gridCol w="337825">
                  <a:extLst>
                    <a:ext uri="{9D8B030D-6E8A-4147-A177-3AD203B41FA5}">
                      <a16:colId xmlns:a16="http://schemas.microsoft.com/office/drawing/2014/main" val="20001"/>
                    </a:ext>
                  </a:extLst>
                </a:gridCol>
                <a:gridCol w="2417175">
                  <a:extLst>
                    <a:ext uri="{9D8B030D-6E8A-4147-A177-3AD203B41FA5}">
                      <a16:colId xmlns:a16="http://schemas.microsoft.com/office/drawing/2014/main" val="20002"/>
                    </a:ext>
                  </a:extLst>
                </a:gridCol>
                <a:gridCol w="344950">
                  <a:extLst>
                    <a:ext uri="{9D8B030D-6E8A-4147-A177-3AD203B41FA5}">
                      <a16:colId xmlns:a16="http://schemas.microsoft.com/office/drawing/2014/main" val="20003"/>
                    </a:ext>
                  </a:extLst>
                </a:gridCol>
                <a:gridCol w="2410050">
                  <a:extLst>
                    <a:ext uri="{9D8B030D-6E8A-4147-A177-3AD203B41FA5}">
                      <a16:colId xmlns:a16="http://schemas.microsoft.com/office/drawing/2014/main" val="20004"/>
                    </a:ext>
                  </a:extLst>
                </a:gridCol>
                <a:gridCol w="352100">
                  <a:extLst>
                    <a:ext uri="{9D8B030D-6E8A-4147-A177-3AD203B41FA5}">
                      <a16:colId xmlns:a16="http://schemas.microsoft.com/office/drawing/2014/main" val="20005"/>
                    </a:ext>
                  </a:extLst>
                </a:gridCol>
              </a:tblGrid>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Vision and Strategy</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Governance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New Ways of Working</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Objectives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Communication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World of Agility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Backlog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Behaviour Change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Obstacles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Principles of Software Engineering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MVP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Stakeholders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Data</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Continuous Improvement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Vision and Strategy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Governance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New Ways of Working</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Operating Model</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Team Members</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Architecture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ctr"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extLst>
                  <a:ext uri="{0D108BD9-81ED-4DB2-BD59-A6C34878D82A}">
                    <a16:rowId xmlns:a16="http://schemas.microsoft.com/office/drawing/2014/main" val="1000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Team Structure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Roles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Solution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7"/>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Committees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Responsibilities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Debt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Development Approach</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Skills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Technical Best Practices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extLst>
                  <a:ext uri="{0D108BD9-81ED-4DB2-BD59-A6C34878D82A}">
                    <a16:rowId xmlns:a16="http://schemas.microsoft.com/office/drawing/2014/main" val="10009"/>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Support and Administration</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Partner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Software development lifecycle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b="1"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Operating Model</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Team Members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Architecture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38100" marR="0" lvl="0" indent="0" algn="l" rtl="0">
                        <a:lnSpc>
                          <a:spcPct val="130000"/>
                        </a:lnSpc>
                        <a:spcBef>
                          <a:spcPts val="0"/>
                        </a:spcBef>
                        <a:spcAft>
                          <a:spcPts val="0"/>
                        </a:spcAft>
                        <a:buClr>
                          <a:srgbClr val="000000"/>
                        </a:buClr>
                        <a:buSzPts val="800"/>
                        <a:buFont typeface="Arial"/>
                        <a:buNone/>
                      </a:pPr>
                      <a:endParaRPr sz="800" u="none" strike="noStrike" cap="none">
                        <a:solidFill>
                          <a:srgbClr val="43557B"/>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extLst>
                  <a:ext uri="{0D108BD9-81ED-4DB2-BD59-A6C34878D82A}">
                    <a16:rowId xmlns:a16="http://schemas.microsoft.com/office/drawing/2014/main" val="10011"/>
                  </a:ext>
                </a:extLst>
              </a:tr>
              <a:tr h="179075">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Change Management</a:t>
                      </a:r>
                      <a:endParaRPr sz="11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r>
                        <a:rPr lang="en" sz="800" b="1" u="none" strike="noStrike" cap="none">
                          <a:solidFill>
                            <a:srgbClr val="FFFFFF"/>
                          </a:solidFill>
                        </a:rPr>
                        <a:t>Business Processes and Value</a:t>
                      </a: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a:txBody>
                    <a:bodyPr/>
                    <a:lstStyle/>
                    <a:p>
                      <a:pPr marL="0" marR="0" lvl="0" indent="0" algn="l" rtl="0">
                        <a:lnSpc>
                          <a:spcPct val="110000"/>
                        </a:lnSpc>
                        <a:spcBef>
                          <a:spcPts val="0"/>
                        </a:spcBef>
                        <a:spcAft>
                          <a:spcPts val="0"/>
                        </a:spcAft>
                        <a:buClr>
                          <a:srgbClr val="000000"/>
                        </a:buClr>
                        <a:buSzPts val="800"/>
                        <a:buFont typeface="Arial"/>
                        <a:buNone/>
                      </a:pPr>
                      <a:endParaRPr sz="800" b="1"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5F9BDF"/>
                    </a:solidFill>
                  </a:tcPr>
                </a:tc>
                <a:tc rowSpan="6" gridSpan="2">
                  <a:txBody>
                    <a:bodyPr/>
                    <a:lstStyle/>
                    <a:p>
                      <a:pPr marL="0" marR="0" lvl="0" indent="0" algn="ctr" rtl="0">
                        <a:lnSpc>
                          <a:spcPct val="110000"/>
                        </a:lnSpc>
                        <a:spcBef>
                          <a:spcPts val="0"/>
                        </a:spcBef>
                        <a:spcAft>
                          <a:spcPts val="0"/>
                        </a:spcAft>
                        <a:buClr>
                          <a:srgbClr val="000000"/>
                        </a:buClr>
                        <a:buSzPts val="800"/>
                        <a:buFont typeface="Arial"/>
                        <a:buNone/>
                      </a:pPr>
                      <a:r>
                        <a:rPr lang="en" sz="800" u="none" strike="noStrike" cap="none">
                          <a:solidFill>
                            <a:srgbClr val="FFFFFF"/>
                          </a:solidFill>
                        </a:rPr>
                        <a:t>Reserved for future use</a:t>
                      </a:r>
                      <a:endParaRPr sz="800" u="none" strike="noStrike" cap="none">
                        <a:solidFill>
                          <a:srgbClr val="FFFFFF"/>
                        </a:solidFill>
                      </a:endParaRPr>
                    </a:p>
                  </a:txBody>
                  <a:tcPr marL="68600" marR="68600" marT="0"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B7B7B7"/>
                    </a:solidFill>
                  </a:tcPr>
                </a:tc>
                <a:tc rowSpan="6" hMerge="1">
                  <a:txBody>
                    <a:bodyPr/>
                    <a:lstStyle/>
                    <a:p>
                      <a:endParaRPr lang="en-US"/>
                    </a:p>
                  </a:txBody>
                  <a:tcPr/>
                </a:tc>
                <a:extLst>
                  <a:ext uri="{0D108BD9-81ED-4DB2-BD59-A6C34878D82A}">
                    <a16:rowId xmlns:a16="http://schemas.microsoft.com/office/drawing/2014/main" val="10012"/>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Technology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Business Process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Capabilities Maturity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4"/>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People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Prioritization/Roadmap</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FFFFF"/>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5"/>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Methodology</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Success Metrics</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F8F8F8"/>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6"/>
                  </a:ext>
                </a:extLst>
              </a:tr>
              <a:tr h="189175">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Change Management</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r>
                        <a:rPr lang="en" sz="800" u="none" strike="noStrike" cap="none">
                          <a:solidFill>
                            <a:srgbClr val="434343"/>
                          </a:solidFill>
                        </a:rPr>
                        <a:t>Total for Business Processes and Value</a:t>
                      </a:r>
                      <a:endParaRPr sz="800" u="none" strike="noStrike" cap="none">
                        <a:solidFill>
                          <a:srgbClr val="434343"/>
                        </a:solidFill>
                      </a:endParaRPr>
                    </a:p>
                  </a:txBody>
                  <a:tcPr marL="68575"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a:txBody>
                    <a:bodyPr/>
                    <a:lstStyle/>
                    <a:p>
                      <a:pPr marL="0" marR="0" lvl="0" indent="0" algn="l" rtl="0">
                        <a:lnSpc>
                          <a:spcPct val="130000"/>
                        </a:lnSpc>
                        <a:spcBef>
                          <a:spcPts val="0"/>
                        </a:spcBef>
                        <a:spcAft>
                          <a:spcPts val="0"/>
                        </a:spcAft>
                        <a:buClr>
                          <a:srgbClr val="000000"/>
                        </a:buClr>
                        <a:buSzPts val="800"/>
                        <a:buFont typeface="Arial"/>
                        <a:buNone/>
                      </a:pPr>
                      <a:endParaRPr sz="800" u="none" strike="noStrike" cap="none">
                        <a:solidFill>
                          <a:srgbClr val="434343"/>
                        </a:solidFill>
                      </a:endParaRPr>
                    </a:p>
                  </a:txBody>
                  <a:tcPr marL="45700" marR="45700" marT="34275" marB="0" anchor="ctr">
                    <a:lnL w="9525" cap="flat" cmpd="sng">
                      <a:solidFill>
                        <a:srgbClr val="D0D9DE"/>
                      </a:solidFill>
                      <a:prstDash val="solid"/>
                      <a:round/>
                      <a:headEnd type="none" w="sm" len="sm"/>
                      <a:tailEnd type="none" w="sm" len="sm"/>
                    </a:lnL>
                    <a:lnR w="9525" cap="flat" cmpd="sng">
                      <a:solidFill>
                        <a:srgbClr val="D0D9DE"/>
                      </a:solidFill>
                      <a:prstDash val="solid"/>
                      <a:round/>
                      <a:headEnd type="none" w="sm" len="sm"/>
                      <a:tailEnd type="none" w="sm" len="sm"/>
                    </a:lnR>
                    <a:lnT w="9525" cap="flat" cmpd="sng">
                      <a:solidFill>
                        <a:srgbClr val="D0D9DE"/>
                      </a:solidFill>
                      <a:prstDash val="solid"/>
                      <a:round/>
                      <a:headEnd type="none" w="sm" len="sm"/>
                      <a:tailEnd type="none" w="sm" len="sm"/>
                    </a:lnT>
                    <a:lnB w="9525" cap="flat" cmpd="sng">
                      <a:solidFill>
                        <a:srgbClr val="D0D9DE"/>
                      </a:solidFill>
                      <a:prstDash val="solid"/>
                      <a:round/>
                      <a:headEnd type="none" w="sm" len="sm"/>
                      <a:tailEnd type="none" w="sm" len="sm"/>
                    </a:lnB>
                    <a:solidFill>
                      <a:srgbClr val="D9D9D9"/>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7"/>
                  </a:ext>
                </a:extLst>
              </a:tr>
            </a:tbl>
          </a:graphicData>
        </a:graphic>
      </p:graphicFrame>
      <p:grpSp>
        <p:nvGrpSpPr>
          <p:cNvPr id="309" name="Google Shape;309;p33"/>
          <p:cNvGrpSpPr/>
          <p:nvPr/>
        </p:nvGrpSpPr>
        <p:grpSpPr>
          <a:xfrm>
            <a:off x="421556" y="4541025"/>
            <a:ext cx="5394219" cy="242363"/>
            <a:chOff x="561925" y="6130900"/>
            <a:chExt cx="7190375" cy="323150"/>
          </a:xfrm>
        </p:grpSpPr>
        <p:sp>
          <p:nvSpPr>
            <p:cNvPr id="310" name="Google Shape;310;p33"/>
            <p:cNvSpPr txBox="1"/>
            <p:nvPr/>
          </p:nvSpPr>
          <p:spPr>
            <a:xfrm>
              <a:off x="561925" y="6130900"/>
              <a:ext cx="1046400" cy="242100"/>
            </a:xfrm>
            <a:prstGeom prst="rect">
              <a:avLst/>
            </a:prstGeom>
            <a:noFill/>
            <a:ln>
              <a:noFill/>
            </a:ln>
          </p:spPr>
          <p:txBody>
            <a:bodyPr spcFirstLastPara="1" wrap="square" lIns="0"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434343"/>
                  </a:solidFill>
                  <a:latin typeface="Arial"/>
                  <a:ea typeface="Arial"/>
                  <a:cs typeface="Arial"/>
                  <a:sym typeface="Arial"/>
                </a:rPr>
                <a:t>SCORE KEY</a:t>
              </a:r>
              <a:endParaRPr sz="900" b="0" i="0" u="none" strike="noStrike" cap="none">
                <a:solidFill>
                  <a:srgbClr val="434343"/>
                </a:solidFill>
                <a:latin typeface="Arial"/>
                <a:ea typeface="Arial"/>
                <a:cs typeface="Arial"/>
                <a:sym typeface="Arial"/>
              </a:endParaRPr>
            </a:p>
          </p:txBody>
        </p:sp>
        <p:sp>
          <p:nvSpPr>
            <p:cNvPr id="311" name="Google Shape;311;p33"/>
            <p:cNvSpPr/>
            <p:nvPr/>
          </p:nvSpPr>
          <p:spPr>
            <a:xfrm>
              <a:off x="6235500" y="6184350"/>
              <a:ext cx="1516800" cy="269700"/>
            </a:xfrm>
            <a:prstGeom prst="rect">
              <a:avLst/>
            </a:prstGeom>
            <a:solidFill>
              <a:srgbClr val="93C47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LEADING</a:t>
              </a:r>
              <a:endParaRPr sz="700" b="0" i="0" u="none" strike="noStrike" cap="none">
                <a:solidFill>
                  <a:srgbClr val="434343"/>
                </a:solidFill>
                <a:latin typeface="Arial"/>
                <a:ea typeface="Arial"/>
                <a:cs typeface="Arial"/>
                <a:sym typeface="Arial"/>
              </a:endParaRPr>
            </a:p>
          </p:txBody>
        </p:sp>
        <p:sp>
          <p:nvSpPr>
            <p:cNvPr id="312" name="Google Shape;312;p33"/>
            <p:cNvSpPr/>
            <p:nvPr/>
          </p:nvSpPr>
          <p:spPr>
            <a:xfrm>
              <a:off x="4669571" y="6184350"/>
              <a:ext cx="1516800" cy="269700"/>
            </a:xfrm>
            <a:prstGeom prst="rect">
              <a:avLst/>
            </a:prstGeom>
            <a:solidFill>
              <a:srgbClr val="FFD966"/>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PRACTICING</a:t>
              </a:r>
              <a:endParaRPr sz="700" b="0" i="0" u="none" strike="noStrike" cap="none">
                <a:solidFill>
                  <a:srgbClr val="434343"/>
                </a:solidFill>
                <a:latin typeface="Arial"/>
                <a:ea typeface="Arial"/>
                <a:cs typeface="Arial"/>
                <a:sym typeface="Arial"/>
              </a:endParaRPr>
            </a:p>
          </p:txBody>
        </p:sp>
        <p:sp>
          <p:nvSpPr>
            <p:cNvPr id="313" name="Google Shape;313;p33"/>
            <p:cNvSpPr/>
            <p:nvPr/>
          </p:nvSpPr>
          <p:spPr>
            <a:xfrm>
              <a:off x="3103642" y="6184350"/>
              <a:ext cx="1516800" cy="269700"/>
            </a:xfrm>
            <a:prstGeom prst="rect">
              <a:avLst/>
            </a:prstGeom>
            <a:solidFill>
              <a:srgbClr val="F6B26B"/>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EMERGING</a:t>
              </a:r>
              <a:endParaRPr sz="700" b="0" i="0" u="none" strike="noStrike" cap="none">
                <a:solidFill>
                  <a:srgbClr val="434343"/>
                </a:solidFill>
                <a:latin typeface="Arial"/>
                <a:ea typeface="Arial"/>
                <a:cs typeface="Arial"/>
                <a:sym typeface="Arial"/>
              </a:endParaRPr>
            </a:p>
          </p:txBody>
        </p:sp>
        <p:sp>
          <p:nvSpPr>
            <p:cNvPr id="314" name="Google Shape;314;p33"/>
            <p:cNvSpPr/>
            <p:nvPr/>
          </p:nvSpPr>
          <p:spPr>
            <a:xfrm>
              <a:off x="1537712" y="6184350"/>
              <a:ext cx="1516800" cy="269700"/>
            </a:xfrm>
            <a:prstGeom prst="rect">
              <a:avLst/>
            </a:prstGeom>
            <a:solidFill>
              <a:srgbClr val="EA999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434343"/>
                  </a:solidFill>
                  <a:latin typeface="Arial"/>
                  <a:ea typeface="Arial"/>
                  <a:cs typeface="Arial"/>
                  <a:sym typeface="Arial"/>
                </a:rPr>
                <a:t>NON-EXISTENT / BASIC</a:t>
              </a:r>
              <a:endParaRPr sz="700" b="0" i="0" u="none" strike="noStrike" cap="none">
                <a:solidFill>
                  <a:srgbClr val="434343"/>
                </a:solidFill>
                <a:latin typeface="Arial"/>
                <a:ea typeface="Arial"/>
                <a:cs typeface="Arial"/>
                <a:sym typeface="Arial"/>
              </a:endParaRPr>
            </a:p>
          </p:txBody>
        </p:sp>
      </p:grpSp>
      <p:sp>
        <p:nvSpPr>
          <p:cNvPr id="315" name="Google Shape;315;p33"/>
          <p:cNvSpPr txBox="1"/>
          <p:nvPr/>
        </p:nvSpPr>
        <p:spPr>
          <a:xfrm>
            <a:off x="428739" y="47625"/>
            <a:ext cx="8286300" cy="7428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Clr>
                <a:srgbClr val="000000"/>
              </a:buClr>
              <a:buSzPts val="2300"/>
              <a:buFont typeface="Arial"/>
              <a:buNone/>
            </a:pPr>
            <a:endParaRPr sz="2300" b="0" i="0" u="none" strike="noStrike" cap="none">
              <a:solidFill>
                <a:srgbClr val="205CA0"/>
              </a:solidFill>
              <a:latin typeface="Arial"/>
              <a:ea typeface="Arial"/>
              <a:cs typeface="Arial"/>
              <a:sym typeface="Arial"/>
            </a:endParaRPr>
          </a:p>
        </p:txBody>
      </p:sp>
      <p:sp>
        <p:nvSpPr>
          <p:cNvPr id="316" name="Google Shape;316;p33"/>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 - Basic - Title Only">
  <p:cSld name="D - Basic_2">
    <p:bg>
      <p:bgPr>
        <a:solidFill>
          <a:schemeClr val="lt1"/>
        </a:solidFill>
        <a:effectLst/>
      </p:bgPr>
    </p:bg>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371572" y="104777"/>
            <a:ext cx="8286600" cy="742500"/>
          </a:xfrm>
          <a:prstGeom prst="rect">
            <a:avLst/>
          </a:prstGeom>
          <a:noFill/>
          <a:ln>
            <a:noFill/>
          </a:ln>
        </p:spPr>
        <p:txBody>
          <a:bodyPr spcFirstLastPara="1" wrap="square" lIns="68575" tIns="68575" rIns="68575" bIns="68575" anchor="b" anchorCtr="0">
            <a:noAutofit/>
          </a:bodyPr>
          <a:lstStyle>
            <a:lvl1pPr marR="0" lvl="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319" name="Google Shape;319;p34"/>
          <p:cNvSpPr txBox="1">
            <a:spLocks noGrp="1"/>
          </p:cNvSpPr>
          <p:nvPr>
            <p:ph type="body" idx="1"/>
          </p:nvPr>
        </p:nvSpPr>
        <p:spPr>
          <a:xfrm>
            <a:off x="377134" y="726720"/>
            <a:ext cx="8286600" cy="230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solidFill>
          <a:schemeClr val="lt1"/>
        </a:solidFill>
        <a:effectLst/>
      </p:bgPr>
    </p:bg>
    <p:spTree>
      <p:nvGrpSpPr>
        <p:cNvPr id="1" name="Shape 320"/>
        <p:cNvGrpSpPr/>
        <p:nvPr/>
      </p:nvGrpSpPr>
      <p:grpSpPr>
        <a:xfrm>
          <a:off x="0" y="0"/>
          <a:ext cx="0" cy="0"/>
          <a:chOff x="0" y="0"/>
          <a:chExt cx="0" cy="0"/>
        </a:xfrm>
      </p:grpSpPr>
      <p:pic>
        <p:nvPicPr>
          <p:cNvPr id="321" name="Google Shape;321;p35"/>
          <p:cNvPicPr preferRelativeResize="0"/>
          <p:nvPr/>
        </p:nvPicPr>
        <p:blipFill rotWithShape="1">
          <a:blip r:embed="rId2">
            <a:alphaModFix/>
          </a:blip>
          <a:srcRect/>
          <a:stretch/>
        </p:blipFill>
        <p:spPr>
          <a:xfrm>
            <a:off x="2682951" y="741218"/>
            <a:ext cx="3777114" cy="862448"/>
          </a:xfrm>
          <a:prstGeom prst="rect">
            <a:avLst/>
          </a:prstGeom>
          <a:noFill/>
          <a:ln>
            <a:noFill/>
          </a:ln>
        </p:spPr>
      </p:pic>
      <p:pic>
        <p:nvPicPr>
          <p:cNvPr id="322" name="Google Shape;322;p35"/>
          <p:cNvPicPr preferRelativeResize="0"/>
          <p:nvPr/>
        </p:nvPicPr>
        <p:blipFill rotWithShape="1">
          <a:blip r:embed="rId3">
            <a:alphaModFix/>
          </a:blip>
          <a:srcRect/>
          <a:stretch/>
        </p:blipFill>
        <p:spPr>
          <a:xfrm>
            <a:off x="0" y="0"/>
            <a:ext cx="9141625" cy="51432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457201" y="0"/>
            <a:ext cx="7115700" cy="676800"/>
          </a:xfrm>
          <a:prstGeom prst="rect">
            <a:avLst/>
          </a:prstGeom>
          <a:noFill/>
          <a:ln>
            <a:noFill/>
          </a:ln>
        </p:spPr>
        <p:txBody>
          <a:bodyPr spcFirstLastPara="1" wrap="square" lIns="0" tIns="0" rIns="0" bIns="0" anchor="ctr" anchorCtr="0">
            <a:noAutofit/>
          </a:bodyPr>
          <a:lstStyle>
            <a:lvl1pPr lvl="0" algn="l" rtl="0">
              <a:lnSpc>
                <a:spcPct val="114285"/>
              </a:lnSpc>
              <a:spcBef>
                <a:spcPts val="0"/>
              </a:spcBef>
              <a:spcAft>
                <a:spcPts val="0"/>
              </a:spcAft>
              <a:buSzPts val="2800"/>
              <a:buNone/>
              <a:defRPr sz="21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5" name="Google Shape;325;p36"/>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36"/>
          <p:cNvSpPr txBox="1">
            <a:spLocks noGrp="1"/>
          </p:cNvSpPr>
          <p:nvPr>
            <p:ph type="body" idx="1"/>
          </p:nvPr>
        </p:nvSpPr>
        <p:spPr>
          <a:xfrm>
            <a:off x="457319" y="891778"/>
            <a:ext cx="8220900" cy="3767100"/>
          </a:xfrm>
          <a:prstGeom prst="rect">
            <a:avLst/>
          </a:prstGeom>
          <a:noFill/>
          <a:ln>
            <a:noFill/>
          </a:ln>
        </p:spPr>
        <p:txBody>
          <a:bodyPr spcFirstLastPara="1" wrap="square" lIns="0" tIns="0" rIns="0" bIns="0" anchor="t" anchorCtr="0">
            <a:noAutofit/>
          </a:bodyPr>
          <a:lstStyle>
            <a:lvl1pPr marL="457200" lvl="0" indent="-228600" algn="l" rtl="0">
              <a:spcBef>
                <a:spcPts val="900"/>
              </a:spcBef>
              <a:spcAft>
                <a:spcPts val="0"/>
              </a:spcAft>
              <a:buSzPts val="1400"/>
              <a:buNone/>
              <a:defRPr/>
            </a:lvl1pPr>
            <a:lvl2pPr marL="914400" lvl="1" indent="-317500" algn="l" rtl="0">
              <a:spcBef>
                <a:spcPts val="500"/>
              </a:spcBef>
              <a:spcAft>
                <a:spcPts val="0"/>
              </a:spcAft>
              <a:buSzPts val="1400"/>
              <a:buChar char="–"/>
              <a:defRPr/>
            </a:lvl2pPr>
            <a:lvl3pPr marL="1371600" lvl="2" indent="-317500" algn="l" rtl="0">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spcBef>
                <a:spcPts val="4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X1 - Seque Slide - A" type="secHead">
  <p:cSld name="SECTION_HEADER">
    <p:spTree>
      <p:nvGrpSpPr>
        <p:cNvPr id="1" name="Shape 327"/>
        <p:cNvGrpSpPr/>
        <p:nvPr/>
      </p:nvGrpSpPr>
      <p:grpSpPr>
        <a:xfrm>
          <a:off x="0" y="0"/>
          <a:ext cx="0" cy="0"/>
          <a:chOff x="0" y="0"/>
          <a:chExt cx="0" cy="0"/>
        </a:xfrm>
      </p:grpSpPr>
      <p:sp>
        <p:nvSpPr>
          <p:cNvPr id="328" name="Google Shape;328;p37"/>
          <p:cNvSpPr/>
          <p:nvPr/>
        </p:nvSpPr>
        <p:spPr>
          <a:xfrm>
            <a:off x="0" y="0"/>
            <a:ext cx="9153600" cy="5143500"/>
          </a:xfrm>
          <a:prstGeom prst="rect">
            <a:avLst/>
          </a:prstGeom>
          <a:solidFill>
            <a:srgbClr val="00A0DF"/>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Salesforce Sans"/>
              <a:ea typeface="Salesforce Sans"/>
              <a:cs typeface="Salesforce Sans"/>
              <a:sym typeface="Salesforce Sans"/>
            </a:endParaRPr>
          </a:p>
        </p:txBody>
      </p:sp>
      <p:pic>
        <p:nvPicPr>
          <p:cNvPr id="329" name="Google Shape;329;p37"/>
          <p:cNvPicPr preferRelativeResize="0"/>
          <p:nvPr/>
        </p:nvPicPr>
        <p:blipFill rotWithShape="1">
          <a:blip r:embed="rId2">
            <a:alphaModFix/>
          </a:blip>
          <a:srcRect/>
          <a:stretch/>
        </p:blipFill>
        <p:spPr>
          <a:xfrm>
            <a:off x="0" y="1394"/>
            <a:ext cx="9134850" cy="5140636"/>
          </a:xfrm>
          <a:prstGeom prst="rect">
            <a:avLst/>
          </a:prstGeom>
          <a:noFill/>
          <a:ln>
            <a:noFill/>
          </a:ln>
        </p:spPr>
      </p:pic>
      <p:sp>
        <p:nvSpPr>
          <p:cNvPr id="330" name="Google Shape;330;p37"/>
          <p:cNvSpPr txBox="1">
            <a:spLocks noGrp="1"/>
          </p:cNvSpPr>
          <p:nvPr>
            <p:ph type="title"/>
          </p:nvPr>
        </p:nvSpPr>
        <p:spPr>
          <a:xfrm>
            <a:off x="311713" y="2150850"/>
            <a:ext cx="8520900" cy="8418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331" name="Google Shape;331;p37"/>
          <p:cNvSpPr txBox="1">
            <a:spLocks noGrp="1"/>
          </p:cNvSpPr>
          <p:nvPr>
            <p:ph type="ctrTitle" idx="2"/>
          </p:nvPr>
        </p:nvSpPr>
        <p:spPr>
          <a:xfrm>
            <a:off x="425639" y="744581"/>
            <a:ext cx="5756100" cy="2052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FFFFFF"/>
              </a:buClr>
              <a:buSzPts val="2300"/>
              <a:buNone/>
              <a:defRPr b="1">
                <a:solidFill>
                  <a:srgbClr val="FFFFFF"/>
                </a:solidFill>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32" name="Google Shape;332;p37"/>
          <p:cNvSpPr txBox="1">
            <a:spLocks noGrp="1"/>
          </p:cNvSpPr>
          <p:nvPr>
            <p:ph type="subTitle" idx="1"/>
          </p:nvPr>
        </p:nvSpPr>
        <p:spPr>
          <a:xfrm>
            <a:off x="425639" y="2834119"/>
            <a:ext cx="5756100" cy="570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FFFFFF"/>
              </a:buClr>
              <a:buSzPts val="1700"/>
              <a:buNone/>
              <a:defRPr sz="1700">
                <a:solidFill>
                  <a:srgbClr val="FFFFFF"/>
                </a:solidFill>
              </a:defRPr>
            </a:lvl1pPr>
            <a:lvl2pPr lvl="1" algn="l" rtl="0">
              <a:lnSpc>
                <a:spcPct val="100000"/>
              </a:lnSpc>
              <a:spcBef>
                <a:spcPts val="0"/>
              </a:spcBef>
              <a:spcAft>
                <a:spcPts val="0"/>
              </a:spcAft>
              <a:buClr>
                <a:srgbClr val="FFFFFF"/>
              </a:buClr>
              <a:buSzPts val="1700"/>
              <a:buNone/>
              <a:defRPr sz="1700">
                <a:solidFill>
                  <a:srgbClr val="FFFFFF"/>
                </a:solidFill>
              </a:defRPr>
            </a:lvl2pPr>
            <a:lvl3pPr lvl="2" algn="l" rtl="0">
              <a:lnSpc>
                <a:spcPct val="100000"/>
              </a:lnSpc>
              <a:spcBef>
                <a:spcPts val="0"/>
              </a:spcBef>
              <a:spcAft>
                <a:spcPts val="0"/>
              </a:spcAft>
              <a:buClr>
                <a:srgbClr val="FFFFFF"/>
              </a:buClr>
              <a:buSzPts val="1700"/>
              <a:buNone/>
              <a:defRPr sz="1700">
                <a:solidFill>
                  <a:srgbClr val="FFFFFF"/>
                </a:solidFill>
              </a:defRPr>
            </a:lvl3pPr>
            <a:lvl4pPr lvl="3" algn="l" rtl="0">
              <a:lnSpc>
                <a:spcPct val="100000"/>
              </a:lnSpc>
              <a:spcBef>
                <a:spcPts val="0"/>
              </a:spcBef>
              <a:spcAft>
                <a:spcPts val="0"/>
              </a:spcAft>
              <a:buClr>
                <a:srgbClr val="FFFFFF"/>
              </a:buClr>
              <a:buSzPts val="1700"/>
              <a:buNone/>
              <a:defRPr sz="1700">
                <a:solidFill>
                  <a:srgbClr val="FFFFFF"/>
                </a:solidFill>
              </a:defRPr>
            </a:lvl4pPr>
            <a:lvl5pPr lvl="4" algn="l" rtl="0">
              <a:lnSpc>
                <a:spcPct val="100000"/>
              </a:lnSpc>
              <a:spcBef>
                <a:spcPts val="0"/>
              </a:spcBef>
              <a:spcAft>
                <a:spcPts val="0"/>
              </a:spcAft>
              <a:buClr>
                <a:srgbClr val="FFFFFF"/>
              </a:buClr>
              <a:buSzPts val="1700"/>
              <a:buNone/>
              <a:defRPr sz="1700">
                <a:solidFill>
                  <a:srgbClr val="FFFFFF"/>
                </a:solidFill>
              </a:defRPr>
            </a:lvl5pPr>
            <a:lvl6pPr lvl="5" algn="l" rtl="0">
              <a:lnSpc>
                <a:spcPct val="100000"/>
              </a:lnSpc>
              <a:spcBef>
                <a:spcPts val="0"/>
              </a:spcBef>
              <a:spcAft>
                <a:spcPts val="0"/>
              </a:spcAft>
              <a:buClr>
                <a:srgbClr val="FFFFFF"/>
              </a:buClr>
              <a:buSzPts val="1700"/>
              <a:buNone/>
              <a:defRPr sz="1700">
                <a:solidFill>
                  <a:srgbClr val="FFFFFF"/>
                </a:solidFill>
              </a:defRPr>
            </a:lvl6pPr>
            <a:lvl7pPr lvl="6" algn="l" rtl="0">
              <a:lnSpc>
                <a:spcPct val="100000"/>
              </a:lnSpc>
              <a:spcBef>
                <a:spcPts val="0"/>
              </a:spcBef>
              <a:spcAft>
                <a:spcPts val="0"/>
              </a:spcAft>
              <a:buClr>
                <a:srgbClr val="FFFFFF"/>
              </a:buClr>
              <a:buSzPts val="1700"/>
              <a:buNone/>
              <a:defRPr sz="1700">
                <a:solidFill>
                  <a:srgbClr val="FFFFFF"/>
                </a:solidFill>
              </a:defRPr>
            </a:lvl7pPr>
            <a:lvl8pPr lvl="7" algn="l" rtl="0">
              <a:lnSpc>
                <a:spcPct val="100000"/>
              </a:lnSpc>
              <a:spcBef>
                <a:spcPts val="0"/>
              </a:spcBef>
              <a:spcAft>
                <a:spcPts val="0"/>
              </a:spcAft>
              <a:buClr>
                <a:srgbClr val="FFFFFF"/>
              </a:buClr>
              <a:buSzPts val="1700"/>
              <a:buNone/>
              <a:defRPr sz="1700">
                <a:solidFill>
                  <a:srgbClr val="FFFFFF"/>
                </a:solidFill>
              </a:defRPr>
            </a:lvl8pPr>
            <a:lvl9pPr lvl="8" algn="l" rtl="0">
              <a:lnSpc>
                <a:spcPct val="100000"/>
              </a:lnSpc>
              <a:spcBef>
                <a:spcPts val="0"/>
              </a:spcBef>
              <a:spcAft>
                <a:spcPts val="0"/>
              </a:spcAft>
              <a:buClr>
                <a:srgbClr val="FFFFFF"/>
              </a:buClr>
              <a:buSzPts val="1700"/>
              <a:buNone/>
              <a:defRPr sz="1700">
                <a:solidFill>
                  <a:srgbClr val="FFFFFF"/>
                </a:solidFill>
              </a:defRPr>
            </a:lvl9pPr>
          </a:lstStyle>
          <a:p>
            <a:endParaRPr/>
          </a:p>
        </p:txBody>
      </p:sp>
      <p:pic>
        <p:nvPicPr>
          <p:cNvPr id="333" name="Google Shape;333;p37"/>
          <p:cNvPicPr preferRelativeResize="0"/>
          <p:nvPr/>
        </p:nvPicPr>
        <p:blipFill rotWithShape="1">
          <a:blip r:embed="rId3">
            <a:alphaModFix/>
          </a:blip>
          <a:srcRect/>
          <a:stretch/>
        </p:blipFill>
        <p:spPr>
          <a:xfrm>
            <a:off x="7450131" y="448345"/>
            <a:ext cx="1275588" cy="38267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457220" y="0"/>
            <a:ext cx="7116000" cy="676800"/>
          </a:xfrm>
          <a:prstGeom prst="rect">
            <a:avLst/>
          </a:prstGeom>
          <a:noFill/>
          <a:ln>
            <a:noFill/>
          </a:ln>
        </p:spPr>
        <p:txBody>
          <a:bodyPr spcFirstLastPara="1" wrap="square" lIns="68625" tIns="68625" rIns="68625" bIns="68625" anchor="ctr" anchorCtr="0">
            <a:noAutofit/>
          </a:bodyPr>
          <a:lstStyle>
            <a:lvl1pPr marR="0" lvl="0" algn="l" rtl="0">
              <a:lnSpc>
                <a:spcPct val="114285"/>
              </a:lnSpc>
              <a:spcBef>
                <a:spcPts val="0"/>
              </a:spcBef>
              <a:spcAft>
                <a:spcPts val="0"/>
              </a:spcAft>
              <a:buClr>
                <a:srgbClr val="000000"/>
              </a:buClr>
              <a:buSzPts val="1100"/>
              <a:buFont typeface="Arial"/>
              <a:buNone/>
              <a:defRPr sz="2100" b="0"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lt1"/>
                </a:solidFill>
                <a:latin typeface="Ubuntu"/>
                <a:ea typeface="Ubuntu"/>
                <a:cs typeface="Ubuntu"/>
                <a:sym typeface="Ubuntu"/>
              </a:defRPr>
            </a:lvl5pPr>
            <a:lvl6pPr marR="0" lvl="5"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6pPr>
            <a:lvl7pPr marR="0" lvl="6"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7pPr>
            <a:lvl8pPr marR="0" lvl="7"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8pPr>
            <a:lvl9pPr marR="0" lvl="8" algn="l" rtl="0">
              <a:lnSpc>
                <a:spcPct val="100000"/>
              </a:lnSpc>
              <a:spcBef>
                <a:spcPts val="0"/>
              </a:spcBef>
              <a:spcAft>
                <a:spcPts val="0"/>
              </a:spcAft>
              <a:buClr>
                <a:srgbClr val="000000"/>
              </a:buClr>
              <a:buSzPts val="1100"/>
              <a:buFont typeface="Arial"/>
              <a:buNone/>
              <a:defRPr sz="2000" b="0" i="0" u="none" strike="noStrike" cap="none">
                <a:solidFill>
                  <a:schemeClr val="lt1"/>
                </a:solidFill>
                <a:latin typeface="Ubuntu"/>
                <a:ea typeface="Ubuntu"/>
                <a:cs typeface="Ubuntu"/>
                <a:sym typeface="Ubuntu"/>
              </a:defRPr>
            </a:lvl9pPr>
          </a:lstStyle>
          <a:p>
            <a:endParaRPr/>
          </a:p>
        </p:txBody>
      </p:sp>
      <p:sp>
        <p:nvSpPr>
          <p:cNvPr id="336" name="Google Shape;336;p38"/>
          <p:cNvSpPr txBox="1">
            <a:spLocks noGrp="1"/>
          </p:cNvSpPr>
          <p:nvPr>
            <p:ph type="sldNum" idx="12"/>
          </p:nvPr>
        </p:nvSpPr>
        <p:spPr>
          <a:xfrm>
            <a:off x="8164965" y="4754325"/>
            <a:ext cx="5139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1pPr>
            <a:lvl2pPr marL="0" marR="0" lvl="1"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2pPr>
            <a:lvl3pPr marL="0" marR="0" lvl="2"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3pPr>
            <a:lvl4pPr marL="0" marR="0" lvl="3"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4pPr>
            <a:lvl5pPr marL="0" marR="0" lvl="4"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5pPr>
            <a:lvl6pPr marL="0" marR="0" lvl="5"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6pPr>
            <a:lvl7pPr marL="0" marR="0" lvl="6"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7pPr>
            <a:lvl8pPr marL="0" marR="0" lvl="7"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8pPr>
            <a:lvl9pPr marL="0" marR="0" lvl="8" indent="0" algn="r" rtl="0">
              <a:lnSpc>
                <a:spcPct val="100000"/>
              </a:lnSpc>
              <a:spcBef>
                <a:spcPts val="0"/>
              </a:spcBef>
              <a:spcAft>
                <a:spcPts val="0"/>
              </a:spcAft>
              <a:buClr>
                <a:srgbClr val="BFBFBF"/>
              </a:buClr>
              <a:buSzPts val="1000"/>
              <a:buFont typeface="Verdana"/>
              <a:buNone/>
              <a:defRPr sz="1000" b="0" i="0" u="none" strike="noStrike" cap="none">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457220" y="0"/>
            <a:ext cx="7115700" cy="676800"/>
          </a:xfrm>
          <a:prstGeom prst="rect">
            <a:avLst/>
          </a:prstGeom>
          <a:noFill/>
          <a:ln>
            <a:noFill/>
          </a:ln>
        </p:spPr>
        <p:txBody>
          <a:bodyPr spcFirstLastPara="1" wrap="square" lIns="68625" tIns="68625" rIns="68625" bIns="68625" anchor="ctr" anchorCtr="0">
            <a:noAutofit/>
          </a:bodyPr>
          <a:lstStyle>
            <a:lvl1pPr lvl="0" algn="l" rtl="0">
              <a:lnSpc>
                <a:spcPct val="114285"/>
              </a:lnSpc>
              <a:spcBef>
                <a:spcPts val="0"/>
              </a:spcBef>
              <a:spcAft>
                <a:spcPts val="0"/>
              </a:spcAft>
              <a:buSzPts val="1100"/>
              <a:buNone/>
              <a:defRPr sz="21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39" name="Google Shape;339;p39"/>
          <p:cNvSpPr txBox="1">
            <a:spLocks noGrp="1"/>
          </p:cNvSpPr>
          <p:nvPr>
            <p:ph type="sldNum" idx="12"/>
          </p:nvPr>
        </p:nvSpPr>
        <p:spPr>
          <a:xfrm>
            <a:off x="8164965" y="4754325"/>
            <a:ext cx="5139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1pPr>
            <a:lvl2pPr marL="0" marR="0" lvl="1"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000"/>
              <a:buFont typeface="Arial"/>
              <a:buNone/>
              <a:defRPr sz="900" b="0" i="0" u="none" strike="noStrike" cap="none">
                <a:solidFill>
                  <a:schemeClr val="accent2"/>
                </a:solidFill>
                <a:latin typeface="Salesforce Sans"/>
                <a:ea typeface="Salesforce Sans"/>
                <a:cs typeface="Salesforce Sans"/>
                <a:sym typeface="Salesforce Sans"/>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39"/>
          <p:cNvSpPr txBox="1">
            <a:spLocks noGrp="1"/>
          </p:cNvSpPr>
          <p:nvPr>
            <p:ph type="body" idx="1"/>
          </p:nvPr>
        </p:nvSpPr>
        <p:spPr>
          <a:xfrm>
            <a:off x="457338" y="891778"/>
            <a:ext cx="8221200" cy="3767100"/>
          </a:xfrm>
          <a:prstGeom prst="rect">
            <a:avLst/>
          </a:prstGeom>
          <a:noFill/>
          <a:ln>
            <a:noFill/>
          </a:ln>
        </p:spPr>
        <p:txBody>
          <a:bodyPr spcFirstLastPara="1" wrap="square" lIns="68625" tIns="68625" rIns="68625" bIns="68625" anchor="t" anchorCtr="0">
            <a:noAutofit/>
          </a:bodyPr>
          <a:lstStyle>
            <a:lvl1pPr marL="457200" lvl="0" indent="-342900" algn="l" rtl="0">
              <a:lnSpc>
                <a:spcPct val="100000"/>
              </a:lnSpc>
              <a:spcBef>
                <a:spcPts val="900"/>
              </a:spcBef>
              <a:spcAft>
                <a:spcPts val="0"/>
              </a:spcAft>
              <a:buSzPts val="1800"/>
              <a:buChar char="●"/>
              <a:defRPr/>
            </a:lvl1pPr>
            <a:lvl2pPr marL="914400" lvl="1" indent="-323850" algn="l" rtl="0">
              <a:lnSpc>
                <a:spcPct val="100000"/>
              </a:lnSpc>
              <a:spcBef>
                <a:spcPts val="500"/>
              </a:spcBef>
              <a:spcAft>
                <a:spcPts val="0"/>
              </a:spcAft>
              <a:buSzPts val="1500"/>
              <a:buChar char="○"/>
              <a:defRPr/>
            </a:lvl2pPr>
            <a:lvl3pPr marL="1371600" lvl="2" indent="-317500" algn="l" rtl="0">
              <a:lnSpc>
                <a:spcPct val="100000"/>
              </a:lnSpc>
              <a:spcBef>
                <a:spcPts val="400"/>
              </a:spcBef>
              <a:spcAft>
                <a:spcPts val="0"/>
              </a:spcAft>
              <a:buSzPts val="1400"/>
              <a:buChar char="■"/>
              <a:defRPr/>
            </a:lvl3pPr>
            <a:lvl4pPr marL="1828800" lvl="3" indent="-304800" algn="l" rtl="0">
              <a:lnSpc>
                <a:spcPct val="100000"/>
              </a:lnSpc>
              <a:spcBef>
                <a:spcPts val="400"/>
              </a:spcBef>
              <a:spcAft>
                <a:spcPts val="0"/>
              </a:spcAft>
              <a:buSzPts val="1200"/>
              <a:buChar char="●"/>
              <a:defRPr/>
            </a:lvl4pPr>
            <a:lvl5pPr marL="2286000" lvl="4" indent="-304800" algn="l" rtl="0">
              <a:lnSpc>
                <a:spcPct val="100000"/>
              </a:lnSpc>
              <a:spcBef>
                <a:spcPts val="400"/>
              </a:spcBef>
              <a:spcAft>
                <a:spcPts val="0"/>
              </a:spcAft>
              <a:buSzPts val="12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3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T_Text Blank">
  <p:cSld name="IT_Text Blank">
    <p:spTree>
      <p:nvGrpSpPr>
        <p:cNvPr id="1" name="Shape 30"/>
        <p:cNvGrpSpPr/>
        <p:nvPr/>
      </p:nvGrpSpPr>
      <p:grpSpPr>
        <a:xfrm>
          <a:off x="0" y="0"/>
          <a:ext cx="0" cy="0"/>
          <a:chOff x="0" y="0"/>
          <a:chExt cx="0" cy="0"/>
        </a:xfrm>
      </p:grpSpPr>
      <p:sp>
        <p:nvSpPr>
          <p:cNvPr id="31" name="Google Shape;31;p5"/>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F95D0D"/>
              </a:buClr>
              <a:buSzPts val="2400"/>
              <a:buNone/>
              <a:defRPr sz="2400"/>
            </a:lvl1pPr>
            <a:lvl2pPr marL="914400" lvl="1" indent="-340360" algn="l">
              <a:lnSpc>
                <a:spcPct val="100000"/>
              </a:lnSpc>
              <a:spcBef>
                <a:spcPts val="300"/>
              </a:spcBef>
              <a:spcAft>
                <a:spcPts val="0"/>
              </a:spcAft>
              <a:buClr>
                <a:srgbClr val="F95D0D"/>
              </a:buClr>
              <a:buSzPts val="1760"/>
              <a:buChar char="–"/>
              <a:defRPr sz="2200"/>
            </a:lvl2pPr>
            <a:lvl3pPr marL="1371600" lvl="2" indent="-330200" algn="l">
              <a:lnSpc>
                <a:spcPct val="100000"/>
              </a:lnSpc>
              <a:spcBef>
                <a:spcPts val="300"/>
              </a:spcBef>
              <a:spcAft>
                <a:spcPts val="0"/>
              </a:spcAft>
              <a:buClr>
                <a:srgbClr val="F95D0D"/>
              </a:buClr>
              <a:buSzPts val="1600"/>
              <a:buChar char="•"/>
              <a:defRPr sz="2000"/>
            </a:lvl3pPr>
            <a:lvl4pPr marL="1828800" lvl="3" indent="-320039" algn="l">
              <a:lnSpc>
                <a:spcPct val="100000"/>
              </a:lnSpc>
              <a:spcBef>
                <a:spcPts val="300"/>
              </a:spcBef>
              <a:spcAft>
                <a:spcPts val="0"/>
              </a:spcAft>
              <a:buClr>
                <a:srgbClr val="F95D0D"/>
              </a:buClr>
              <a:buSzPts val="1440"/>
              <a:buChar char="–"/>
              <a:defRPr sz="1800"/>
            </a:lvl4pPr>
            <a:lvl5pPr marL="2286000" lvl="4" indent="-309879" algn="l">
              <a:lnSpc>
                <a:spcPct val="100000"/>
              </a:lnSpc>
              <a:spcBef>
                <a:spcPts val="300"/>
              </a:spcBef>
              <a:spcAft>
                <a:spcPts val="0"/>
              </a:spcAft>
              <a:buClr>
                <a:srgbClr val="F95D0D"/>
              </a:buClr>
              <a:buSzPts val="128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sic">
  <p:cSld name="TITLE_5">
    <p:spTree>
      <p:nvGrpSpPr>
        <p:cNvPr id="1" name="Shape 3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T_Text_columns">
  <p:cSld name="IT_Text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2800"/>
              <a:buFont typeface="Libre Franklin Thin"/>
              <a:buNone/>
              <a:defRPr sz="2800" cap="none">
                <a:solidFill>
                  <a:srgbClr val="3B526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5969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7" name="Google Shape;37;p6"/>
          <p:cNvSpPr txBox="1">
            <a:spLocks noGrp="1"/>
          </p:cNvSpPr>
          <p:nvPr>
            <p:ph type="body" idx="2"/>
          </p:nvPr>
        </p:nvSpPr>
        <p:spPr>
          <a:xfrm>
            <a:off x="5969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38" name="Google Shape;38;p6"/>
          <p:cNvSpPr txBox="1">
            <a:spLocks noGrp="1"/>
          </p:cNvSpPr>
          <p:nvPr>
            <p:ph type="body" idx="3"/>
          </p:nvPr>
        </p:nvSpPr>
        <p:spPr>
          <a:xfrm>
            <a:off x="4889500" y="857250"/>
            <a:ext cx="3657600" cy="445800"/>
          </a:xfrm>
          <a:prstGeom prst="rect">
            <a:avLst/>
          </a:prstGeom>
          <a:solidFill>
            <a:schemeClr val="accent6"/>
          </a:solidFill>
          <a:ln>
            <a:noFill/>
          </a:ln>
        </p:spPr>
        <p:txBody>
          <a:bodyPr spcFirstLastPara="1" wrap="square" lIns="91425" tIns="45700" rIns="91425" bIns="45700" anchor="ctr" anchorCtr="0">
            <a:noAutofit/>
          </a:bodyPr>
          <a:lstStyle>
            <a:lvl1pPr marL="457200" lvl="0" indent="-228600" algn="l">
              <a:lnSpc>
                <a:spcPct val="100000"/>
              </a:lnSpc>
              <a:spcBef>
                <a:spcPts val="300"/>
              </a:spcBef>
              <a:spcAft>
                <a:spcPts val="0"/>
              </a:spcAft>
              <a:buSzPts val="1400"/>
              <a:buNone/>
              <a:defRPr sz="1400" b="0" cap="none">
                <a:solidFill>
                  <a:srgbClr val="FFFFFF"/>
                </a:solidFill>
                <a:latin typeface="Libre Franklin"/>
                <a:ea typeface="Libre Franklin"/>
                <a:cs typeface="Libre Franklin"/>
                <a:sym typeface="Libre Franklin"/>
              </a:defRPr>
            </a:lvl1pPr>
            <a:lvl2pPr marL="914400" lvl="1" indent="-228600" algn="l">
              <a:lnSpc>
                <a:spcPct val="100000"/>
              </a:lnSpc>
              <a:spcBef>
                <a:spcPts val="300"/>
              </a:spcBef>
              <a:spcAft>
                <a:spcPts val="0"/>
              </a:spcAft>
              <a:buSzPts val="1600"/>
              <a:buNone/>
              <a:defRPr sz="2000" b="1"/>
            </a:lvl2pPr>
            <a:lvl3pPr marL="1371600" lvl="2" indent="-228600" algn="l">
              <a:lnSpc>
                <a:spcPct val="100000"/>
              </a:lnSpc>
              <a:spcBef>
                <a:spcPts val="300"/>
              </a:spcBef>
              <a:spcAft>
                <a:spcPts val="0"/>
              </a:spcAft>
              <a:buSzPts val="1440"/>
              <a:buNone/>
              <a:defRPr sz="1800" b="1"/>
            </a:lvl3pPr>
            <a:lvl4pPr marL="1828800" lvl="3" indent="-228600" algn="l">
              <a:lnSpc>
                <a:spcPct val="100000"/>
              </a:lnSpc>
              <a:spcBef>
                <a:spcPts val="300"/>
              </a:spcBef>
              <a:spcAft>
                <a:spcPts val="0"/>
              </a:spcAft>
              <a:buSzPts val="1280"/>
              <a:buNone/>
              <a:defRPr sz="1600" b="1"/>
            </a:lvl4pPr>
            <a:lvl5pPr marL="2286000" lvl="4" indent="-228600" algn="l">
              <a:lnSpc>
                <a:spcPct val="100000"/>
              </a:lnSpc>
              <a:spcBef>
                <a:spcPts val="300"/>
              </a:spcBef>
              <a:spcAft>
                <a:spcPts val="0"/>
              </a:spcAft>
              <a:buSzPts val="1280"/>
              <a:buNone/>
              <a:defRPr sz="1600" b="1"/>
            </a:lvl5pPr>
            <a:lvl6pPr marL="2743200" lvl="5" indent="-228600" algn="l">
              <a:lnSpc>
                <a:spcPct val="100000"/>
              </a:lnSpc>
              <a:spcBef>
                <a:spcPts val="300"/>
              </a:spcBef>
              <a:spcAft>
                <a:spcPts val="0"/>
              </a:spcAft>
              <a:buSzPts val="1600"/>
              <a:buNone/>
              <a:defRPr sz="1600" b="1"/>
            </a:lvl6pPr>
            <a:lvl7pPr marL="3200400" lvl="6" indent="-228600" algn="l">
              <a:lnSpc>
                <a:spcPct val="100000"/>
              </a:lnSpc>
              <a:spcBef>
                <a:spcPts val="300"/>
              </a:spcBef>
              <a:spcAft>
                <a:spcPts val="0"/>
              </a:spcAft>
              <a:buSzPts val="1600"/>
              <a:buNone/>
              <a:defRPr sz="1600" b="1"/>
            </a:lvl7pPr>
            <a:lvl8pPr marL="3657600" lvl="7" indent="-228600" algn="l">
              <a:lnSpc>
                <a:spcPct val="100000"/>
              </a:lnSpc>
              <a:spcBef>
                <a:spcPts val="300"/>
              </a:spcBef>
              <a:spcAft>
                <a:spcPts val="0"/>
              </a:spcAft>
              <a:buSzPts val="1600"/>
              <a:buNone/>
              <a:defRPr sz="1600" b="1"/>
            </a:lvl8pPr>
            <a:lvl9pPr marL="4114800" lvl="8" indent="-228600" algn="l">
              <a:lnSpc>
                <a:spcPct val="100000"/>
              </a:lnSpc>
              <a:spcBef>
                <a:spcPts val="300"/>
              </a:spcBef>
              <a:spcAft>
                <a:spcPts val="0"/>
              </a:spcAft>
              <a:buSzPts val="1600"/>
              <a:buNone/>
              <a:defRPr sz="1600" b="1"/>
            </a:lvl9pPr>
          </a:lstStyle>
          <a:p>
            <a:endParaRPr/>
          </a:p>
        </p:txBody>
      </p:sp>
      <p:sp>
        <p:nvSpPr>
          <p:cNvPr id="39" name="Google Shape;39;p6"/>
          <p:cNvSpPr txBox="1">
            <a:spLocks noGrp="1"/>
          </p:cNvSpPr>
          <p:nvPr>
            <p:ph type="body" idx="4"/>
          </p:nvPr>
        </p:nvSpPr>
        <p:spPr>
          <a:xfrm>
            <a:off x="4889501" y="1474470"/>
            <a:ext cx="3657600" cy="274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2400"/>
              <a:buNone/>
              <a:defRPr sz="2400"/>
            </a:lvl1pPr>
            <a:lvl2pPr marL="914400" lvl="1" indent="-320040" algn="l">
              <a:lnSpc>
                <a:spcPct val="100000"/>
              </a:lnSpc>
              <a:spcBef>
                <a:spcPts val="300"/>
              </a:spcBef>
              <a:spcAft>
                <a:spcPts val="0"/>
              </a:spcAft>
              <a:buSzPts val="1440"/>
              <a:buChar char="–"/>
              <a:defRPr/>
            </a:lvl2pPr>
            <a:lvl3pPr marL="1371600" lvl="2" indent="-330200" algn="l">
              <a:lnSpc>
                <a:spcPct val="100000"/>
              </a:lnSpc>
              <a:spcBef>
                <a:spcPts val="300"/>
              </a:spcBef>
              <a:spcAft>
                <a:spcPts val="0"/>
              </a:spcAft>
              <a:buSzPts val="1600"/>
              <a:buFont typeface="Merriweather Sans"/>
              <a:buChar char="–"/>
              <a:defRPr/>
            </a:lvl3pPr>
            <a:lvl4pPr marL="1828800" lvl="3" indent="-320039" algn="l">
              <a:lnSpc>
                <a:spcPct val="100000"/>
              </a:lnSpc>
              <a:spcBef>
                <a:spcPts val="300"/>
              </a:spcBef>
              <a:spcAft>
                <a:spcPts val="0"/>
              </a:spcAft>
              <a:buSzPts val="1440"/>
              <a:buChar char="–"/>
              <a:defRPr/>
            </a:lvl4pPr>
            <a:lvl5pPr marL="2286000" lvl="4" indent="-309879" algn="l">
              <a:lnSpc>
                <a:spcPct val="100000"/>
              </a:lnSpc>
              <a:spcBef>
                <a:spcPts val="300"/>
              </a:spcBef>
              <a:spcAft>
                <a:spcPts val="0"/>
              </a:spcAft>
              <a:buSzPts val="1280"/>
              <a:buFont typeface="Merriweather Sans"/>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40" name="Google Shape;40;p6"/>
          <p:cNvSpPr txBox="1">
            <a:spLocks noGrp="1"/>
          </p:cNvSpPr>
          <p:nvPr>
            <p:ph type="ftr" idx="11"/>
          </p:nvPr>
        </p:nvSpPr>
        <p:spPr>
          <a:xfrm>
            <a:off x="3733800" y="4857750"/>
            <a:ext cx="4724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0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T_NewSection_external">
  <p:cSld name="IT_NewSection_external">
    <p:spTree>
      <p:nvGrpSpPr>
        <p:cNvPr id="1" name="Shape 41"/>
        <p:cNvGrpSpPr/>
        <p:nvPr/>
      </p:nvGrpSpPr>
      <p:grpSpPr>
        <a:xfrm>
          <a:off x="0" y="0"/>
          <a:ext cx="0" cy="0"/>
          <a:chOff x="0" y="0"/>
          <a:chExt cx="0" cy="0"/>
        </a:xfrm>
      </p:grpSpPr>
      <p:sp>
        <p:nvSpPr>
          <p:cNvPr id="42" name="Google Shape;42;p7"/>
          <p:cNvSpPr/>
          <p:nvPr/>
        </p:nvSpPr>
        <p:spPr>
          <a:xfrm>
            <a:off x="-3732" y="4121658"/>
            <a:ext cx="9147600" cy="1028700"/>
          </a:xfrm>
          <a:prstGeom prst="rect">
            <a:avLst/>
          </a:prstGeom>
          <a:solidFill>
            <a:srgbClr val="8CAABA"/>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3" name="Google Shape;43;p7"/>
          <p:cNvSpPr/>
          <p:nvPr/>
        </p:nvSpPr>
        <p:spPr>
          <a:xfrm>
            <a:off x="25400" y="3094037"/>
            <a:ext cx="2775000" cy="2057400"/>
          </a:xfrm>
          <a:prstGeom prst="rtTriangle">
            <a:avLst/>
          </a:prstGeom>
          <a:solidFill>
            <a:schemeClr val="accent2">
              <a:alpha val="8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sp>
        <p:nvSpPr>
          <p:cNvPr id="44" name="Google Shape;44;p7"/>
          <p:cNvSpPr/>
          <p:nvPr/>
        </p:nvSpPr>
        <p:spPr>
          <a:xfrm rot="5400000">
            <a:off x="-345216" y="3392661"/>
            <a:ext cx="2105026" cy="1422054"/>
          </a:xfrm>
          <a:custGeom>
            <a:avLst/>
            <a:gdLst/>
            <a:ahLst/>
            <a:cxnLst/>
            <a:rect l="l" t="t" r="r" b="b"/>
            <a:pathLst>
              <a:path w="2806701" h="1422054" extrusionOk="0">
                <a:moveTo>
                  <a:pt x="0" y="1422054"/>
                </a:moveTo>
                <a:lnTo>
                  <a:pt x="1429809" y="0"/>
                </a:lnTo>
                <a:lnTo>
                  <a:pt x="2806701" y="1422051"/>
                </a:lnTo>
                <a:lnTo>
                  <a:pt x="0" y="1422054"/>
                </a:lnTo>
                <a:close/>
              </a:path>
            </a:pathLst>
          </a:cu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45" name="Google Shape;45;p7"/>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
        <p:nvSpPr>
          <p:cNvPr id="47" name="Google Shape;47;p7"/>
          <p:cNvSpPr txBox="1"/>
          <p:nvPr/>
        </p:nvSpPr>
        <p:spPr>
          <a:xfrm>
            <a:off x="540042" y="4514850"/>
            <a:ext cx="17355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Imagination,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Speed,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Libre Franklin Thin"/>
                <a:ea typeface="Libre Franklin Thin"/>
                <a:cs typeface="Libre Franklin Thin"/>
                <a:sym typeface="Libre Franklin Thin"/>
              </a:rPr>
              <a:t>Quality.</a:t>
            </a:r>
            <a:endParaRPr sz="1600" b="0" i="0" u="none" strike="noStrike" cap="none">
              <a:solidFill>
                <a:srgbClr val="FFFFFF"/>
              </a:solidFill>
              <a:latin typeface="Libre Franklin Thin"/>
              <a:ea typeface="Libre Franklin Thin"/>
              <a:cs typeface="Libre Franklin Thin"/>
              <a:sym typeface="Libre Franklin Thin"/>
            </a:endParaRPr>
          </a:p>
        </p:txBody>
      </p:sp>
      <p:pic>
        <p:nvPicPr>
          <p:cNvPr id="48" name="Google Shape;48;p7" descr="PSEG_tag_16_2c_w.png"/>
          <p:cNvPicPr preferRelativeResize="0"/>
          <p:nvPr/>
        </p:nvPicPr>
        <p:blipFill rotWithShape="1">
          <a:blip r:embed="rId2">
            <a:alphaModFix/>
          </a:blip>
          <a:srcRect/>
          <a:stretch/>
        </p:blipFill>
        <p:spPr>
          <a:xfrm>
            <a:off x="7086600" y="4492863"/>
            <a:ext cx="1371600" cy="364886"/>
          </a:xfrm>
          <a:prstGeom prst="rect">
            <a:avLst/>
          </a:prstGeom>
          <a:noFill/>
          <a:ln>
            <a:noFill/>
          </a:ln>
        </p:spPr>
      </p:pic>
      <p:sp>
        <p:nvSpPr>
          <p:cNvPr id="49" name="Google Shape;49;p7"/>
          <p:cNvSpPr txBox="1"/>
          <p:nvPr/>
        </p:nvSpPr>
        <p:spPr>
          <a:xfrm>
            <a:off x="1413243" y="991772"/>
            <a:ext cx="6511200" cy="246900"/>
          </a:xfrm>
          <a:prstGeom prst="rect">
            <a:avLst/>
          </a:prstGeom>
          <a:noFill/>
          <a:ln>
            <a:noFill/>
          </a:ln>
        </p:spPr>
        <p:txBody>
          <a:bodyPr spcFirstLastPara="1" wrap="square" lIns="0" tIns="9125" rIns="0" bIns="0" anchor="t" anchorCtr="0">
            <a:noAutofit/>
          </a:bodyPr>
          <a:lstStyle/>
          <a:p>
            <a:pPr marL="0" marR="0" lvl="0" indent="0" algn="l" rtl="0">
              <a:lnSpc>
                <a:spcPct val="100000"/>
              </a:lnSpc>
              <a:spcBef>
                <a:spcPts val="0"/>
              </a:spcBef>
              <a:spcAft>
                <a:spcPts val="0"/>
              </a:spcAft>
              <a:buClr>
                <a:srgbClr val="797B7E"/>
              </a:buClr>
              <a:buSzPts val="1400"/>
              <a:buFont typeface="Arial"/>
              <a:buNone/>
            </a:pPr>
            <a:r>
              <a:rPr lang="en" sz="1400" b="0" i="0" u="none" strike="noStrike" cap="none">
                <a:solidFill>
                  <a:srgbClr val="506E94"/>
                </a:solidFill>
                <a:latin typeface="Libre Franklin"/>
                <a:ea typeface="Libre Franklin"/>
                <a:cs typeface="Libre Franklin"/>
                <a:sym typeface="Libre Franklin"/>
              </a:rPr>
              <a:t>INFORMATION TECHNOLOGY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T_NewSection_internal">
  <p:cSld name="IT_NewSection_internal">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1418325" y="1257300"/>
            <a:ext cx="5410200" cy="903300"/>
          </a:xfrm>
          <a:prstGeom prst="rect">
            <a:avLst/>
          </a:prstGeom>
          <a:noFill/>
          <a:ln>
            <a:noFill/>
          </a:ln>
        </p:spPr>
        <p:txBody>
          <a:bodyPr spcFirstLastPara="1" wrap="square" lIns="0" tIns="0" rIns="0" bIns="9125" anchor="b" anchorCtr="0">
            <a:noAutofit/>
          </a:bodyPr>
          <a:lstStyle>
            <a:lvl1pPr lvl="0" algn="l">
              <a:lnSpc>
                <a:spcPct val="100000"/>
              </a:lnSpc>
              <a:spcBef>
                <a:spcPts val="0"/>
              </a:spcBef>
              <a:spcAft>
                <a:spcPts val="0"/>
              </a:spcAft>
              <a:buClr>
                <a:srgbClr val="3B526F"/>
              </a:buClr>
              <a:buSzPts val="3400"/>
              <a:buFont typeface="Libre Franklin Thin"/>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subTitle" idx="1"/>
          </p:nvPr>
        </p:nvSpPr>
        <p:spPr>
          <a:xfrm rot="763">
            <a:off x="1418405" y="2191521"/>
            <a:ext cx="5410200" cy="246900"/>
          </a:xfrm>
          <a:prstGeom prst="rect">
            <a:avLst/>
          </a:prstGeom>
          <a:noFill/>
          <a:ln>
            <a:noFill/>
          </a:ln>
        </p:spPr>
        <p:txBody>
          <a:bodyPr spcFirstLastPara="1" wrap="square" lIns="0" tIns="9125" rIns="0" bIns="0" anchor="t" anchorCtr="0">
            <a:noAutofit/>
          </a:bodyPr>
          <a:lstStyle>
            <a:lvl1pPr lvl="0" algn="l">
              <a:lnSpc>
                <a:spcPct val="100000"/>
              </a:lnSpc>
              <a:spcBef>
                <a:spcPts val="300"/>
              </a:spcBef>
              <a:spcAft>
                <a:spcPts val="0"/>
              </a:spcAft>
              <a:buSzPts val="1400"/>
              <a:buNone/>
              <a:defRPr sz="1400" b="0" i="0" u="none" strike="noStrike" cap="none">
                <a:solidFill>
                  <a:schemeClr val="accent6"/>
                </a:solidFill>
                <a:latin typeface="Libre Franklin"/>
                <a:ea typeface="Libre Franklin"/>
                <a:cs typeface="Libre Franklin"/>
                <a:sym typeface="Libre Franklin"/>
              </a:defRPr>
            </a:lvl1pPr>
            <a:lvl2pPr lvl="1" algn="ctr">
              <a:lnSpc>
                <a:spcPct val="100000"/>
              </a:lnSpc>
              <a:spcBef>
                <a:spcPts val="300"/>
              </a:spcBef>
              <a:spcAft>
                <a:spcPts val="0"/>
              </a:spcAft>
              <a:buSzPts val="1760"/>
              <a:buNone/>
              <a:defRPr>
                <a:solidFill>
                  <a:srgbClr val="888888"/>
                </a:solidFill>
              </a:defRPr>
            </a:lvl2pPr>
            <a:lvl3pPr lvl="2" algn="ctr">
              <a:lnSpc>
                <a:spcPct val="100000"/>
              </a:lnSpc>
              <a:spcBef>
                <a:spcPts val="300"/>
              </a:spcBef>
              <a:spcAft>
                <a:spcPts val="0"/>
              </a:spcAft>
              <a:buSzPts val="1600"/>
              <a:buNone/>
              <a:defRPr>
                <a:solidFill>
                  <a:srgbClr val="888888"/>
                </a:solidFill>
              </a:defRPr>
            </a:lvl3pPr>
            <a:lvl4pPr lvl="3" algn="ctr">
              <a:lnSpc>
                <a:spcPct val="100000"/>
              </a:lnSpc>
              <a:spcBef>
                <a:spcPts val="300"/>
              </a:spcBef>
              <a:spcAft>
                <a:spcPts val="0"/>
              </a:spcAft>
              <a:buSzPts val="1280"/>
              <a:buNone/>
              <a:defRPr>
                <a:solidFill>
                  <a:srgbClr val="888888"/>
                </a:solidFill>
              </a:defRPr>
            </a:lvl4pPr>
            <a:lvl5pPr lvl="4" algn="ctr">
              <a:lnSpc>
                <a:spcPct val="100000"/>
              </a:lnSpc>
              <a:spcBef>
                <a:spcPts val="300"/>
              </a:spcBef>
              <a:spcAft>
                <a:spcPts val="0"/>
              </a:spcAft>
              <a:buSzPts val="1280"/>
              <a:buNone/>
              <a:defRPr>
                <a:solidFill>
                  <a:srgbClr val="888888"/>
                </a:solidFill>
              </a:defRPr>
            </a:lvl5pPr>
            <a:lvl6pPr lvl="5" algn="ctr">
              <a:lnSpc>
                <a:spcPct val="100000"/>
              </a:lnSpc>
              <a:spcBef>
                <a:spcPts val="300"/>
              </a:spcBef>
              <a:spcAft>
                <a:spcPts val="0"/>
              </a:spcAft>
              <a:buSzPts val="1400"/>
              <a:buNone/>
              <a:defRPr>
                <a:solidFill>
                  <a:srgbClr val="888888"/>
                </a:solidFill>
              </a:defRPr>
            </a:lvl6pPr>
            <a:lvl7pPr lvl="6" algn="ctr">
              <a:lnSpc>
                <a:spcPct val="100000"/>
              </a:lnSpc>
              <a:spcBef>
                <a:spcPts val="300"/>
              </a:spcBef>
              <a:spcAft>
                <a:spcPts val="0"/>
              </a:spcAft>
              <a:buSzPts val="1400"/>
              <a:buNone/>
              <a:defRPr>
                <a:solidFill>
                  <a:srgbClr val="888888"/>
                </a:solidFill>
              </a:defRPr>
            </a:lvl7pPr>
            <a:lvl8pPr lvl="7" algn="ctr">
              <a:lnSpc>
                <a:spcPct val="100000"/>
              </a:lnSpc>
              <a:spcBef>
                <a:spcPts val="300"/>
              </a:spcBef>
              <a:spcAft>
                <a:spcPts val="0"/>
              </a:spcAft>
              <a:buSzPts val="1400"/>
              <a:buNone/>
              <a:defRPr>
                <a:solidFill>
                  <a:srgbClr val="888888"/>
                </a:solidFill>
              </a:defRPr>
            </a:lvl8pPr>
            <a:lvl9pPr lvl="8" algn="ctr">
              <a:lnSpc>
                <a:spcPct val="100000"/>
              </a:lnSpc>
              <a:spcBef>
                <a:spcPts val="300"/>
              </a:spcBef>
              <a:spcAft>
                <a:spcPts val="0"/>
              </a:spcAft>
              <a:buSzPts val="1400"/>
              <a:buNone/>
              <a:defRPr>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3B526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0"/>
          <p:cNvSpPr txBox="1">
            <a:spLocks noGrp="1"/>
          </p:cNvSpPr>
          <p:nvPr>
            <p:ph type="dt" idx="10"/>
          </p:nvPr>
        </p:nvSpPr>
        <p:spPr>
          <a:xfrm>
            <a:off x="228600" y="4972050"/>
            <a:ext cx="2133600" cy="171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8" name="Google Shape;58;p10"/>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8763000" y="4899422"/>
            <a:ext cx="381000" cy="228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600"/>
            <a:ext cx="9144762" cy="342930"/>
          </a:xfrm>
          <a:custGeom>
            <a:avLst/>
            <a:gdLst/>
            <a:ahLst/>
            <a:cxnLst/>
            <a:rect l="l" t="t" r="r" b="b"/>
            <a:pathLst>
              <a:path w="3352800" h="527584" extrusionOk="0">
                <a:moveTo>
                  <a:pt x="0" y="527584"/>
                </a:moveTo>
                <a:lnTo>
                  <a:pt x="748227" y="0"/>
                </a:lnTo>
                <a:lnTo>
                  <a:pt x="3352800" y="271"/>
                </a:lnTo>
                <a:lnTo>
                  <a:pt x="3352800" y="527584"/>
                </a:lnTo>
                <a:lnTo>
                  <a:pt x="0" y="527584"/>
                </a:lnTo>
                <a:close/>
              </a:path>
            </a:pathLst>
          </a:custGeom>
          <a:solidFill>
            <a:srgbClr val="8CAA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a:ea typeface="Libre Franklin"/>
              <a:cs typeface="Libre Franklin"/>
              <a:sym typeface="Libre Franklin"/>
            </a:endParaRPr>
          </a:p>
        </p:txBody>
      </p:sp>
      <p:sp>
        <p:nvSpPr>
          <p:cNvPr id="7" name="Google Shape;7;p1"/>
          <p:cNvSpPr/>
          <p:nvPr/>
        </p:nvSpPr>
        <p:spPr>
          <a:xfrm>
            <a:off x="-2381" y="4741545"/>
            <a:ext cx="2421559" cy="411176"/>
          </a:xfrm>
          <a:custGeom>
            <a:avLst/>
            <a:gdLst/>
            <a:ahLst/>
            <a:cxnLst/>
            <a:rect l="l" t="t" r="r" b="b"/>
            <a:pathLst>
              <a:path w="3574257" h="1807368" extrusionOk="0">
                <a:moveTo>
                  <a:pt x="2382" y="1807368"/>
                </a:moveTo>
                <a:lnTo>
                  <a:pt x="0" y="0"/>
                </a:lnTo>
                <a:lnTo>
                  <a:pt x="2045494" y="1"/>
                </a:lnTo>
                <a:lnTo>
                  <a:pt x="3574257" y="1807368"/>
                </a:lnTo>
                <a:lnTo>
                  <a:pt x="2382" y="180736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a:ea typeface="Libre Franklin"/>
              <a:cs typeface="Libre Franklin"/>
              <a:sym typeface="Libre Franklin"/>
            </a:endParaRPr>
          </a:p>
        </p:txBody>
      </p:sp>
      <p:pic>
        <p:nvPicPr>
          <p:cNvPr id="8" name="Google Shape;8;p1" descr="PSEG_16_w.eps"/>
          <p:cNvPicPr preferRelativeResize="0"/>
          <p:nvPr/>
        </p:nvPicPr>
        <p:blipFill rotWithShape="1">
          <a:blip r:embed="rId42">
            <a:alphaModFix/>
          </a:blip>
          <a:srcRect/>
          <a:stretch/>
        </p:blipFill>
        <p:spPr>
          <a:xfrm>
            <a:off x="249190" y="4845653"/>
            <a:ext cx="772733" cy="191851"/>
          </a:xfrm>
          <a:prstGeom prst="rect">
            <a:avLst/>
          </a:prstGeom>
          <a:noFill/>
          <a:ln>
            <a:noFill/>
          </a:ln>
        </p:spPr>
      </p:pic>
      <p:sp>
        <p:nvSpPr>
          <p:cNvPr id="9" name="Google Shape;9;p1"/>
          <p:cNvSpPr txBox="1">
            <a:spLocks noGrp="1"/>
          </p:cNvSpPr>
          <p:nvPr>
            <p:ph type="title"/>
          </p:nvPr>
        </p:nvSpPr>
        <p:spPr>
          <a:xfrm>
            <a:off x="594360" y="274320"/>
            <a:ext cx="8229600" cy="41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3B526F"/>
              </a:buClr>
              <a:buSzPts val="2800"/>
              <a:buFont typeface="Libre Franklin Thin"/>
              <a:buNone/>
              <a:defRPr sz="2800" b="0" i="0" u="none" strike="noStrike" cap="none">
                <a:solidFill>
                  <a:srgbClr val="3B526F"/>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94360" y="857250"/>
            <a:ext cx="8229600" cy="3635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00"/>
              </a:spcBef>
              <a:spcAft>
                <a:spcPts val="0"/>
              </a:spcAft>
              <a:buClr>
                <a:schemeClr val="accent6"/>
              </a:buClr>
              <a:buSzPts val="2400"/>
              <a:buFont typeface="Noto Sans Symbols"/>
              <a:buNone/>
              <a:defRPr sz="2400" b="0" i="0" u="none" strike="noStrike" cap="none">
                <a:solidFill>
                  <a:srgbClr val="3C536F"/>
                </a:solidFill>
                <a:latin typeface="Libre Franklin"/>
                <a:ea typeface="Libre Franklin"/>
                <a:cs typeface="Libre Franklin"/>
                <a:sym typeface="Libre Franklin"/>
              </a:defRPr>
            </a:lvl1pPr>
            <a:lvl2pPr marL="914400" marR="0" lvl="1" indent="-340360" algn="l" rtl="0">
              <a:lnSpc>
                <a:spcPct val="100000"/>
              </a:lnSpc>
              <a:spcBef>
                <a:spcPts val="300"/>
              </a:spcBef>
              <a:spcAft>
                <a:spcPts val="0"/>
              </a:spcAft>
              <a:buClr>
                <a:srgbClr val="F95D0D"/>
              </a:buClr>
              <a:buSzPts val="1760"/>
              <a:buFont typeface="Arial"/>
              <a:buChar char="–"/>
              <a:defRPr sz="2200" b="0" i="0" u="none" strike="noStrike" cap="none">
                <a:solidFill>
                  <a:srgbClr val="3C536F"/>
                </a:solidFill>
                <a:latin typeface="Libre Franklin"/>
                <a:ea typeface="Libre Franklin"/>
                <a:cs typeface="Libre Franklin"/>
                <a:sym typeface="Libre Franklin"/>
              </a:defRPr>
            </a:lvl2pPr>
            <a:lvl3pPr marL="1371600" marR="0" lvl="2" indent="-330200" algn="l" rtl="0">
              <a:lnSpc>
                <a:spcPct val="100000"/>
              </a:lnSpc>
              <a:spcBef>
                <a:spcPts val="300"/>
              </a:spcBef>
              <a:spcAft>
                <a:spcPts val="0"/>
              </a:spcAft>
              <a:buClr>
                <a:srgbClr val="F95D0D"/>
              </a:buClr>
              <a:buSzPts val="1600"/>
              <a:buFont typeface="Arial"/>
              <a:buChar char="•"/>
              <a:defRPr sz="2000" b="0" i="0" u="none" strike="noStrike" cap="none">
                <a:solidFill>
                  <a:srgbClr val="3C536F"/>
                </a:solidFill>
                <a:latin typeface="Libre Franklin"/>
                <a:ea typeface="Libre Franklin"/>
                <a:cs typeface="Libre Franklin"/>
                <a:sym typeface="Libre Franklin"/>
              </a:defRPr>
            </a:lvl3pPr>
            <a:lvl4pPr marL="1828800" marR="0" lvl="3" indent="-309880"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4pPr>
            <a:lvl5pPr marL="2286000" marR="0" lvl="4" indent="-309879" algn="l" rtl="0">
              <a:lnSpc>
                <a:spcPct val="100000"/>
              </a:lnSpc>
              <a:spcBef>
                <a:spcPts val="300"/>
              </a:spcBef>
              <a:spcAft>
                <a:spcPts val="0"/>
              </a:spcAft>
              <a:buClr>
                <a:srgbClr val="F95D0D"/>
              </a:buClr>
              <a:buSzPts val="1280"/>
              <a:buFont typeface="Arial"/>
              <a:buChar char="•"/>
              <a:defRPr sz="1600" b="0" i="0" u="none" strike="noStrike" cap="none">
                <a:solidFill>
                  <a:srgbClr val="3C536F"/>
                </a:solidFill>
                <a:latin typeface="Libre Franklin"/>
                <a:ea typeface="Libre Franklin"/>
                <a:cs typeface="Libre Franklin"/>
                <a:sym typeface="Libre Franklin"/>
              </a:defRPr>
            </a:lvl5pPr>
            <a:lvl6pPr marL="2743200" marR="0" lvl="5"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6pPr>
            <a:lvl7pPr marL="3200400" marR="0" lvl="6"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7pPr>
            <a:lvl8pPr marL="3657600" marR="0" lvl="7"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8pPr>
            <a:lvl9pPr marL="4114800" marR="0" lvl="8" indent="-317500" algn="l" rtl="0">
              <a:lnSpc>
                <a:spcPct val="100000"/>
              </a:lnSpc>
              <a:spcBef>
                <a:spcPts val="300"/>
              </a:spcBef>
              <a:spcAft>
                <a:spcPts val="0"/>
              </a:spcAft>
              <a:buClr>
                <a:schemeClr val="accent2"/>
              </a:buClr>
              <a:buSzPts val="1400"/>
              <a:buFont typeface="Noto Sans Symbols"/>
              <a:buChar char="▪"/>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ftr" idx="11"/>
          </p:nvPr>
        </p:nvSpPr>
        <p:spPr>
          <a:xfrm>
            <a:off x="2425701" y="4857750"/>
            <a:ext cx="6032400" cy="205800"/>
          </a:xfrm>
          <a:prstGeom prst="rect">
            <a:avLst/>
          </a:prstGeom>
          <a:noFill/>
          <a:ln>
            <a:noFill/>
          </a:ln>
        </p:spPr>
        <p:txBody>
          <a:bodyPr spcFirstLastPara="1" wrap="square" lIns="0" tIns="0" rIns="0" bIns="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Libre Franklin Thin"/>
                <a:ea typeface="Libre Franklin Thin"/>
                <a:cs typeface="Libre Franklin Thin"/>
                <a:sym typeface="Libre Franklin Th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p1"/>
          <p:cNvSpPr/>
          <p:nvPr/>
        </p:nvSpPr>
        <p:spPr>
          <a:xfrm flipH="1">
            <a:off x="8599500" y="4800600"/>
            <a:ext cx="544500" cy="342900"/>
          </a:xfrm>
          <a:prstGeom prst="flowChartDelay">
            <a:avLst/>
          </a:prstGeom>
          <a:solidFill>
            <a:srgbClr val="8CAA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FFFFFF"/>
                </a:solidFill>
                <a:latin typeface="Libre Franklin"/>
                <a:ea typeface="Libre Franklin"/>
                <a:cs typeface="Libre Franklin"/>
                <a:sym typeface="Libre Franklin"/>
              </a:rPr>
              <a:t>‹#›</a:t>
            </a:fld>
            <a:endParaRPr sz="1000" b="0" i="0" u="none" strike="noStrike" cap="none">
              <a:solidFill>
                <a:srgbClr val="FFFFFF"/>
              </a:solidFill>
              <a:latin typeface="Libre Franklin"/>
              <a:ea typeface="Libre Franklin"/>
              <a:cs typeface="Libre Franklin"/>
              <a:sym typeface="Libre Frankli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subTitle" idx="1"/>
          </p:nvPr>
        </p:nvSpPr>
        <p:spPr>
          <a:xfrm>
            <a:off x="311700" y="2123425"/>
            <a:ext cx="8520600" cy="509400"/>
          </a:xfrm>
          <a:prstGeom prst="rect">
            <a:avLst/>
          </a:prstGeom>
        </p:spPr>
        <p:txBody>
          <a:bodyPr spcFirstLastPara="1" wrap="square" lIns="0" tIns="0" rIns="0" bIns="0" anchor="t" anchorCtr="0">
            <a:noAutofit/>
          </a:bodyPr>
          <a:lstStyle/>
          <a:p>
            <a:pPr marL="0" lvl="0" indent="0" algn="ctr" rtl="0">
              <a:spcBef>
                <a:spcPts val="300"/>
              </a:spcBef>
              <a:spcAft>
                <a:spcPts val="0"/>
              </a:spcAft>
              <a:buNone/>
            </a:pPr>
            <a:r>
              <a:rPr lang="en" dirty="0"/>
              <a:t>PSEG </a:t>
            </a:r>
            <a:r>
              <a:rPr lang="en" dirty="0" smtClean="0"/>
              <a:t>C4E Delivery </a:t>
            </a:r>
            <a:r>
              <a:rPr lang="en" dirty="0" smtClean="0"/>
              <a:t>Model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381000" y="77578"/>
            <a:ext cx="8305800" cy="37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3B526F"/>
              </a:buClr>
              <a:buSzPts val="2800"/>
              <a:buFont typeface="Libre Franklin"/>
              <a:buNone/>
            </a:pPr>
            <a:r>
              <a:rPr lang="en" b="1">
                <a:latin typeface="Libre Franklin"/>
                <a:ea typeface="Libre Franklin"/>
                <a:cs typeface="Libre Franklin"/>
                <a:sym typeface="Libre Franklin"/>
              </a:rPr>
              <a:t>Roadmap / Schedule Update</a:t>
            </a:r>
            <a:endParaRPr b="1">
              <a:latin typeface="Libre Franklin"/>
              <a:ea typeface="Libre Franklin"/>
              <a:cs typeface="Libre Franklin"/>
              <a:sym typeface="Libre Franklin"/>
            </a:endParaRPr>
          </a:p>
        </p:txBody>
      </p:sp>
      <p:graphicFrame>
        <p:nvGraphicFramePr>
          <p:cNvPr id="359" name="Google Shape;359;p44"/>
          <p:cNvGraphicFramePr/>
          <p:nvPr/>
        </p:nvGraphicFramePr>
        <p:xfrm>
          <a:off x="381000" y="412498"/>
          <a:ext cx="8480150" cy="4171950"/>
        </p:xfrm>
        <a:graphic>
          <a:graphicData uri="http://schemas.openxmlformats.org/drawingml/2006/table">
            <a:tbl>
              <a:tblPr firstRow="1" bandCol="1">
                <a:noFill/>
                <a:tableStyleId>{B8FFB186-C97C-4592-B1E4-882EF65ECBFF}</a:tableStyleId>
              </a:tblPr>
              <a:tblGrid>
                <a:gridCol w="674900">
                  <a:extLst>
                    <a:ext uri="{9D8B030D-6E8A-4147-A177-3AD203B41FA5}">
                      <a16:colId xmlns:a16="http://schemas.microsoft.com/office/drawing/2014/main" val="20000"/>
                    </a:ext>
                  </a:extLst>
                </a:gridCol>
                <a:gridCol w="577450">
                  <a:extLst>
                    <a:ext uri="{9D8B030D-6E8A-4147-A177-3AD203B41FA5}">
                      <a16:colId xmlns:a16="http://schemas.microsoft.com/office/drawing/2014/main" val="20001"/>
                    </a:ext>
                  </a:extLst>
                </a:gridCol>
                <a:gridCol w="657075">
                  <a:extLst>
                    <a:ext uri="{9D8B030D-6E8A-4147-A177-3AD203B41FA5}">
                      <a16:colId xmlns:a16="http://schemas.microsoft.com/office/drawing/2014/main" val="20002"/>
                    </a:ext>
                  </a:extLst>
                </a:gridCol>
                <a:gridCol w="1314125">
                  <a:extLst>
                    <a:ext uri="{9D8B030D-6E8A-4147-A177-3AD203B41FA5}">
                      <a16:colId xmlns:a16="http://schemas.microsoft.com/office/drawing/2014/main" val="20003"/>
                    </a:ext>
                  </a:extLst>
                </a:gridCol>
                <a:gridCol w="657075">
                  <a:extLst>
                    <a:ext uri="{9D8B030D-6E8A-4147-A177-3AD203B41FA5}">
                      <a16:colId xmlns:a16="http://schemas.microsoft.com/office/drawing/2014/main" val="20004"/>
                    </a:ext>
                  </a:extLst>
                </a:gridCol>
                <a:gridCol w="657075">
                  <a:extLst>
                    <a:ext uri="{9D8B030D-6E8A-4147-A177-3AD203B41FA5}">
                      <a16:colId xmlns:a16="http://schemas.microsoft.com/office/drawing/2014/main" val="20005"/>
                    </a:ext>
                  </a:extLst>
                </a:gridCol>
                <a:gridCol w="657075">
                  <a:extLst>
                    <a:ext uri="{9D8B030D-6E8A-4147-A177-3AD203B41FA5}">
                      <a16:colId xmlns:a16="http://schemas.microsoft.com/office/drawing/2014/main" val="20006"/>
                    </a:ext>
                  </a:extLst>
                </a:gridCol>
                <a:gridCol w="657075">
                  <a:extLst>
                    <a:ext uri="{9D8B030D-6E8A-4147-A177-3AD203B41FA5}">
                      <a16:colId xmlns:a16="http://schemas.microsoft.com/office/drawing/2014/main" val="20007"/>
                    </a:ext>
                  </a:extLst>
                </a:gridCol>
                <a:gridCol w="657075">
                  <a:extLst>
                    <a:ext uri="{9D8B030D-6E8A-4147-A177-3AD203B41FA5}">
                      <a16:colId xmlns:a16="http://schemas.microsoft.com/office/drawing/2014/main" val="20008"/>
                    </a:ext>
                  </a:extLst>
                </a:gridCol>
                <a:gridCol w="657075">
                  <a:extLst>
                    <a:ext uri="{9D8B030D-6E8A-4147-A177-3AD203B41FA5}">
                      <a16:colId xmlns:a16="http://schemas.microsoft.com/office/drawing/2014/main" val="20009"/>
                    </a:ext>
                  </a:extLst>
                </a:gridCol>
                <a:gridCol w="657075">
                  <a:extLst>
                    <a:ext uri="{9D8B030D-6E8A-4147-A177-3AD203B41FA5}">
                      <a16:colId xmlns:a16="http://schemas.microsoft.com/office/drawing/2014/main" val="20010"/>
                    </a:ext>
                  </a:extLst>
                </a:gridCol>
                <a:gridCol w="657075">
                  <a:extLst>
                    <a:ext uri="{9D8B030D-6E8A-4147-A177-3AD203B41FA5}">
                      <a16:colId xmlns:a16="http://schemas.microsoft.com/office/drawing/2014/main" val="20011"/>
                    </a:ext>
                  </a:extLst>
                </a:gridCol>
              </a:tblGrid>
              <a:tr h="525900">
                <a:tc>
                  <a:txBody>
                    <a:bodyPr/>
                    <a:lstStyle/>
                    <a:p>
                      <a:pPr marL="0" marR="0" lvl="0" indent="0" algn="ctr" rtl="0">
                        <a:spcBef>
                          <a:spcPts val="0"/>
                        </a:spcBef>
                        <a:spcAft>
                          <a:spcPts val="0"/>
                        </a:spcAft>
                        <a:buNone/>
                      </a:pPr>
                      <a:r>
                        <a:rPr lang="en" sz="900" u="none" strike="noStrike" cap="none">
                          <a:solidFill>
                            <a:srgbClr val="3B526F"/>
                          </a:solidFill>
                        </a:rPr>
                        <a:t>Jan</a:t>
                      </a:r>
                      <a:endParaRPr sz="1100"/>
                    </a:p>
                    <a:p>
                      <a:pPr marL="0" marR="0" lvl="0" indent="0" algn="ctr" rtl="0">
                        <a:spcBef>
                          <a:spcPts val="0"/>
                        </a:spcBef>
                        <a:spcAft>
                          <a:spcPts val="0"/>
                        </a:spcAft>
                        <a:buNone/>
                      </a:pPr>
                      <a:r>
                        <a:rPr lang="en" sz="900" u="none" strike="noStrike" cap="none">
                          <a:solidFill>
                            <a:srgbClr val="3B526F"/>
                          </a:solidFill>
                        </a:rPr>
                        <a:t>2021</a:t>
                      </a:r>
                      <a:endParaRPr sz="9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lnSpc>
                          <a:spcPct val="100000"/>
                        </a:lnSpc>
                        <a:spcBef>
                          <a:spcPts val="0"/>
                        </a:spcBef>
                        <a:spcAft>
                          <a:spcPts val="0"/>
                        </a:spcAft>
                        <a:buClr>
                          <a:srgbClr val="3B526F"/>
                        </a:buClr>
                        <a:buSzPts val="800"/>
                        <a:buFont typeface="Libre Franklin"/>
                        <a:buNone/>
                      </a:pPr>
                      <a:r>
                        <a:rPr lang="en" sz="800" u="none" strike="noStrike" cap="none">
                          <a:solidFill>
                            <a:srgbClr val="3B526F"/>
                          </a:solidFill>
                        </a:rPr>
                        <a:t>Feb</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lnSpc>
                          <a:spcPct val="100000"/>
                        </a:lnSpc>
                        <a:spcBef>
                          <a:spcPts val="0"/>
                        </a:spcBef>
                        <a:spcAft>
                          <a:spcPts val="0"/>
                        </a:spcAft>
                        <a:buClr>
                          <a:schemeClr val="dk1"/>
                        </a:buClr>
                        <a:buSzPts val="800"/>
                        <a:buFont typeface="Libre Franklin"/>
                        <a:buNone/>
                      </a:pPr>
                      <a:endParaRPr sz="800" u="none" strike="noStrike" cap="none">
                        <a:solidFill>
                          <a:srgbClr val="3B526F"/>
                        </a:solidFill>
                      </a:endParaRPr>
                    </a:p>
                    <a:p>
                      <a:pPr marL="0" marR="0" lvl="0" indent="0" algn="ctr" rtl="0">
                        <a:lnSpc>
                          <a:spcPct val="100000"/>
                        </a:lnSpc>
                        <a:spcBef>
                          <a:spcPts val="0"/>
                        </a:spcBef>
                        <a:spcAft>
                          <a:spcPts val="0"/>
                        </a:spcAft>
                        <a:buClr>
                          <a:srgbClr val="3B526F"/>
                        </a:buClr>
                        <a:buSzPts val="800"/>
                        <a:buFont typeface="Libre Franklin"/>
                        <a:buNone/>
                      </a:pPr>
                      <a:r>
                        <a:rPr lang="en" sz="800" u="none" strike="noStrike" cap="none">
                          <a:solidFill>
                            <a:srgbClr val="3B526F"/>
                          </a:solidFill>
                        </a:rPr>
                        <a:t>Mar</a:t>
                      </a:r>
                      <a:endParaRPr sz="800" b="1" u="none" strike="noStrike" cap="none">
                        <a:solidFill>
                          <a:srgbClr val="3B526F"/>
                        </a:solidFill>
                        <a:latin typeface="Libre Franklin"/>
                        <a:ea typeface="Libre Franklin"/>
                        <a:cs typeface="Libre Franklin"/>
                        <a:sym typeface="Libre Franklin"/>
                      </a:endParaRPr>
                    </a:p>
                    <a:p>
                      <a:pPr marL="0" marR="0" lvl="0" indent="0" algn="ctr" rtl="0">
                        <a:spcBef>
                          <a:spcPts val="0"/>
                        </a:spcBef>
                        <a:spcAft>
                          <a:spcPts val="0"/>
                        </a:spcAft>
                        <a:buNone/>
                      </a:pP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Apr</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May</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Jun</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Jul</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Aug</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Sep</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Oct</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Nov - Dec</a:t>
                      </a:r>
                      <a:endParaRPr sz="800" u="none" strike="noStrike" cap="none">
                        <a:solidFill>
                          <a:srgbClr val="3B526F"/>
                        </a:solidFill>
                      </a:endParaRPr>
                    </a:p>
                  </a:txBody>
                  <a:tcPr marL="91450" marR="91450" marT="34300" marB="34300" anchor="ctr">
                    <a:solidFill>
                      <a:srgbClr val="B5C3C6"/>
                    </a:solidFill>
                  </a:tcPr>
                </a:tc>
                <a:tc>
                  <a:txBody>
                    <a:bodyPr/>
                    <a:lstStyle/>
                    <a:p>
                      <a:pPr marL="0" marR="0" lvl="0" indent="0" algn="ctr" rtl="0">
                        <a:spcBef>
                          <a:spcPts val="0"/>
                        </a:spcBef>
                        <a:spcAft>
                          <a:spcPts val="0"/>
                        </a:spcAft>
                        <a:buNone/>
                      </a:pPr>
                      <a:r>
                        <a:rPr lang="en" sz="800" u="none" strike="noStrike" cap="none">
                          <a:solidFill>
                            <a:srgbClr val="3B526F"/>
                          </a:solidFill>
                        </a:rPr>
                        <a:t>Jan</a:t>
                      </a:r>
                      <a:endParaRPr sz="1100"/>
                    </a:p>
                    <a:p>
                      <a:pPr marL="0" marR="0" lvl="0" indent="0" algn="ctr" rtl="0">
                        <a:spcBef>
                          <a:spcPts val="0"/>
                        </a:spcBef>
                        <a:spcAft>
                          <a:spcPts val="0"/>
                        </a:spcAft>
                        <a:buNone/>
                      </a:pPr>
                      <a:r>
                        <a:rPr lang="en" sz="800" u="none" strike="noStrike" cap="none">
                          <a:solidFill>
                            <a:srgbClr val="3B526F"/>
                          </a:solidFill>
                        </a:rPr>
                        <a:t>2022</a:t>
                      </a:r>
                      <a:endParaRPr sz="800" u="none" strike="noStrike" cap="none">
                        <a:solidFill>
                          <a:srgbClr val="3B526F"/>
                        </a:solidFill>
                      </a:endParaRPr>
                    </a:p>
                  </a:txBody>
                  <a:tcPr marL="91450" marR="91450" marT="34300" marB="34300" anchor="ctr">
                    <a:solidFill>
                      <a:srgbClr val="B1C78B"/>
                    </a:solidFill>
                  </a:tcPr>
                </a:tc>
                <a:extLst>
                  <a:ext uri="{0D108BD9-81ED-4DB2-BD59-A6C34878D82A}">
                    <a16:rowId xmlns:a16="http://schemas.microsoft.com/office/drawing/2014/main" val="10000"/>
                  </a:ext>
                </a:extLst>
              </a:tr>
              <a:tr h="3646050">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tc>
                  <a:txBody>
                    <a:bodyPr/>
                    <a:lstStyle/>
                    <a:p>
                      <a:pPr marL="0" marR="0" lvl="0" indent="0" algn="ctr" rtl="0">
                        <a:spcBef>
                          <a:spcPts val="0"/>
                        </a:spcBef>
                        <a:spcAft>
                          <a:spcPts val="0"/>
                        </a:spcAft>
                        <a:buNone/>
                      </a:pPr>
                      <a:endParaRPr sz="900" u="none" strike="noStrike" cap="none">
                        <a:solidFill>
                          <a:srgbClr val="BFBFBF"/>
                        </a:solidFill>
                      </a:endParaRPr>
                    </a:p>
                  </a:txBody>
                  <a:tcPr marL="91450" marR="91450" marT="34300" marB="34300"/>
                </a:tc>
                <a:extLst>
                  <a:ext uri="{0D108BD9-81ED-4DB2-BD59-A6C34878D82A}">
                    <a16:rowId xmlns:a16="http://schemas.microsoft.com/office/drawing/2014/main" val="10001"/>
                  </a:ext>
                </a:extLst>
              </a:tr>
            </a:tbl>
          </a:graphicData>
        </a:graphic>
      </p:graphicFrame>
      <p:sp>
        <p:nvSpPr>
          <p:cNvPr id="360" name="Google Shape;360;p44"/>
          <p:cNvSpPr/>
          <p:nvPr/>
        </p:nvSpPr>
        <p:spPr>
          <a:xfrm>
            <a:off x="381000" y="1104040"/>
            <a:ext cx="8686800" cy="267600"/>
          </a:xfrm>
          <a:prstGeom prst="homePlate">
            <a:avLst>
              <a:gd name="adj" fmla="val 50000"/>
            </a:avLst>
          </a:prstGeom>
          <a:solidFill>
            <a:srgbClr val="91A7A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850" b="1">
                <a:solidFill>
                  <a:srgbClr val="27374A"/>
                </a:solidFill>
                <a:latin typeface="Libre Franklin"/>
                <a:ea typeface="Libre Franklin"/>
                <a:cs typeface="Libre Franklin"/>
                <a:sym typeface="Libre Franklin"/>
              </a:rPr>
              <a:t>Salesforce COE Operating Model</a:t>
            </a:r>
            <a:endParaRPr sz="1200"/>
          </a:p>
          <a:p>
            <a:pPr marL="0" marR="0" lvl="0" indent="0" algn="ctr" rtl="0">
              <a:spcBef>
                <a:spcPts val="0"/>
              </a:spcBef>
              <a:spcAft>
                <a:spcPts val="0"/>
              </a:spcAft>
              <a:buNone/>
            </a:pPr>
            <a:r>
              <a:rPr lang="en" sz="600">
                <a:solidFill>
                  <a:srgbClr val="27374A"/>
                </a:solidFill>
                <a:latin typeface="Libre Franklin"/>
                <a:ea typeface="Libre Franklin"/>
                <a:cs typeface="Libre Franklin"/>
                <a:sym typeface="Libre Franklin"/>
              </a:rPr>
              <a:t>Governance, Planning, Risk / Issue, Change Management, Monitoring &amp; Reporting</a:t>
            </a:r>
            <a:endParaRPr sz="600">
              <a:solidFill>
                <a:srgbClr val="27374A"/>
              </a:solidFill>
              <a:latin typeface="Libre Franklin"/>
              <a:ea typeface="Libre Franklin"/>
              <a:cs typeface="Libre Franklin"/>
              <a:sym typeface="Libre Franklin"/>
            </a:endParaRPr>
          </a:p>
        </p:txBody>
      </p:sp>
      <p:sp>
        <p:nvSpPr>
          <p:cNvPr id="361" name="Google Shape;361;p44"/>
          <p:cNvSpPr/>
          <p:nvPr/>
        </p:nvSpPr>
        <p:spPr>
          <a:xfrm>
            <a:off x="3619687" y="1578734"/>
            <a:ext cx="5273100" cy="361200"/>
          </a:xfrm>
          <a:prstGeom prst="homePlate">
            <a:avLst>
              <a:gd name="adj" fmla="val 50000"/>
            </a:avLst>
          </a:prstGeom>
          <a:solidFill>
            <a:srgbClr val="B1C78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Operationalize / Steady State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Operation of CoE</a:t>
            </a:r>
            <a:endParaRPr sz="500" b="1">
              <a:solidFill>
                <a:srgbClr val="27374A"/>
              </a:solidFill>
              <a:latin typeface="Libre Franklin"/>
              <a:ea typeface="Libre Franklin"/>
              <a:cs typeface="Libre Franklin"/>
              <a:sym typeface="Libre Franklin"/>
            </a:endParaRPr>
          </a:p>
        </p:txBody>
      </p:sp>
      <p:sp>
        <p:nvSpPr>
          <p:cNvPr id="362" name="Google Shape;362;p44"/>
          <p:cNvSpPr/>
          <p:nvPr/>
        </p:nvSpPr>
        <p:spPr>
          <a:xfrm>
            <a:off x="2112364" y="2631202"/>
            <a:ext cx="897900" cy="3621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Workshops</a:t>
            </a:r>
            <a:endParaRPr sz="5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Adjust COE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model to fit needs</a:t>
            </a:r>
            <a:endParaRPr sz="500" b="1">
              <a:solidFill>
                <a:srgbClr val="27374A"/>
              </a:solidFill>
              <a:latin typeface="Libre Franklin"/>
              <a:ea typeface="Libre Franklin"/>
              <a:cs typeface="Libre Franklin"/>
              <a:sym typeface="Libre Franklin"/>
            </a:endParaRPr>
          </a:p>
        </p:txBody>
      </p:sp>
      <p:sp>
        <p:nvSpPr>
          <p:cNvPr id="363" name="Google Shape;363;p44"/>
          <p:cNvSpPr/>
          <p:nvPr/>
        </p:nvSpPr>
        <p:spPr>
          <a:xfrm>
            <a:off x="2087960" y="1798632"/>
            <a:ext cx="1422600" cy="446100"/>
          </a:xfrm>
          <a:prstGeom prst="homePlate">
            <a:avLst>
              <a:gd name="adj" fmla="val 50000"/>
            </a:avLst>
          </a:prstGeom>
          <a:solidFill>
            <a:srgbClr val="BFBFBF"/>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Build COE and Onboard Projects</a:t>
            </a:r>
            <a:endParaRPr sz="700" b="1">
              <a:solidFill>
                <a:srgbClr val="27374A"/>
              </a:solidFill>
              <a:latin typeface="Libre Franklin"/>
              <a:ea typeface="Libre Franklin"/>
              <a:cs typeface="Libre Franklin"/>
              <a:sym typeface="Libre Franklin"/>
            </a:endParaRPr>
          </a:p>
        </p:txBody>
      </p:sp>
      <p:sp>
        <p:nvSpPr>
          <p:cNvPr id="364" name="Google Shape;364;p44"/>
          <p:cNvSpPr/>
          <p:nvPr/>
        </p:nvSpPr>
        <p:spPr>
          <a:xfrm>
            <a:off x="3619688" y="2077948"/>
            <a:ext cx="5219400" cy="430800"/>
          </a:xfrm>
          <a:prstGeom prst="homePlate">
            <a:avLst>
              <a:gd name="adj" fmla="val 50000"/>
            </a:avLst>
          </a:prstGeom>
          <a:solidFill>
            <a:srgbClr val="B9CCDB"/>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Execution</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Identify Projects through Digital Steerco </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Run projects through the COE process</a:t>
            </a:r>
            <a:endParaRPr sz="1200"/>
          </a:p>
          <a:p>
            <a:pPr marL="0" marR="0" lvl="0" indent="0" algn="ctr" rtl="0">
              <a:spcBef>
                <a:spcPts val="0"/>
              </a:spcBef>
              <a:spcAft>
                <a:spcPts val="0"/>
              </a:spcAft>
              <a:buNone/>
            </a:pPr>
            <a:r>
              <a:rPr lang="en" sz="700">
                <a:solidFill>
                  <a:srgbClr val="27374A"/>
                </a:solidFill>
                <a:latin typeface="Libre Franklin"/>
                <a:ea typeface="Libre Franklin"/>
                <a:cs typeface="Libre Franklin"/>
                <a:sym typeface="Libre Franklin"/>
              </a:rPr>
              <a:t>Deploy and Support </a:t>
            </a:r>
            <a:endParaRPr sz="1200"/>
          </a:p>
        </p:txBody>
      </p:sp>
      <p:sp>
        <p:nvSpPr>
          <p:cNvPr id="365" name="Google Shape;365;p44"/>
          <p:cNvSpPr/>
          <p:nvPr/>
        </p:nvSpPr>
        <p:spPr>
          <a:xfrm>
            <a:off x="381000" y="4475890"/>
            <a:ext cx="8686800" cy="267600"/>
          </a:xfrm>
          <a:prstGeom prst="homePlate">
            <a:avLst>
              <a:gd name="adj" fmla="val 50000"/>
            </a:avLst>
          </a:prstGeom>
          <a:solidFill>
            <a:schemeClr val="lt2"/>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850" b="1">
                <a:solidFill>
                  <a:srgbClr val="27374A"/>
                </a:solidFill>
                <a:latin typeface="Libre Franklin"/>
                <a:ea typeface="Libre Franklin"/>
                <a:cs typeface="Libre Franklin"/>
                <a:sym typeface="Libre Franklin"/>
              </a:rPr>
              <a:t>Organizational Change Management (OCM)</a:t>
            </a:r>
            <a:endParaRPr sz="1200"/>
          </a:p>
          <a:p>
            <a:pPr marL="0" marR="0" lvl="0" indent="0" algn="ctr" rtl="0">
              <a:spcBef>
                <a:spcPts val="0"/>
              </a:spcBef>
              <a:spcAft>
                <a:spcPts val="0"/>
              </a:spcAft>
              <a:buNone/>
            </a:pPr>
            <a:r>
              <a:rPr lang="en" sz="600">
                <a:solidFill>
                  <a:srgbClr val="27374A"/>
                </a:solidFill>
                <a:latin typeface="Libre Franklin"/>
                <a:ea typeface="Libre Franklin"/>
                <a:cs typeface="Libre Franklin"/>
                <a:sym typeface="Libre Franklin"/>
              </a:rPr>
              <a:t>Stakeholders Management, Communication, Staff COE</a:t>
            </a:r>
            <a:endParaRPr sz="600">
              <a:solidFill>
                <a:srgbClr val="27374A"/>
              </a:solidFill>
              <a:latin typeface="Libre Franklin"/>
              <a:ea typeface="Libre Franklin"/>
              <a:cs typeface="Libre Franklin"/>
              <a:sym typeface="Libre Franklin"/>
            </a:endParaRPr>
          </a:p>
        </p:txBody>
      </p:sp>
      <p:sp>
        <p:nvSpPr>
          <p:cNvPr id="366" name="Google Shape;366;p44"/>
          <p:cNvSpPr/>
          <p:nvPr/>
        </p:nvSpPr>
        <p:spPr>
          <a:xfrm>
            <a:off x="1066801" y="1314450"/>
            <a:ext cx="1015800" cy="625200"/>
          </a:xfrm>
          <a:prstGeom prst="rightArrow">
            <a:avLst>
              <a:gd name="adj1" fmla="val 50000"/>
              <a:gd name="adj2" fmla="val 50000"/>
            </a:avLst>
          </a:prstGeom>
          <a:solidFill>
            <a:srgbClr val="FDC2A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500" b="1">
                <a:solidFill>
                  <a:srgbClr val="27374A"/>
                </a:solidFill>
                <a:latin typeface="Libre Franklin"/>
                <a:ea typeface="Libre Franklin"/>
                <a:cs typeface="Libre Franklin"/>
                <a:sym typeface="Libre Franklin"/>
              </a:rPr>
              <a:t>Current  State</a:t>
            </a:r>
            <a:endParaRPr sz="1200"/>
          </a:p>
          <a:p>
            <a:pPr marL="0" marR="0" lvl="0" indent="0" algn="ctr" rtl="0">
              <a:spcBef>
                <a:spcPts val="0"/>
              </a:spcBef>
              <a:spcAft>
                <a:spcPts val="0"/>
              </a:spcAft>
              <a:buNone/>
            </a:pPr>
            <a:r>
              <a:rPr lang="en" sz="500" b="1">
                <a:solidFill>
                  <a:srgbClr val="27374A"/>
                </a:solidFill>
                <a:latin typeface="Libre Franklin"/>
                <a:ea typeface="Libre Franklin"/>
                <a:cs typeface="Libre Franklin"/>
                <a:sym typeface="Libre Franklin"/>
              </a:rPr>
              <a:t>Assessment</a:t>
            </a:r>
            <a:endParaRPr sz="1200"/>
          </a:p>
          <a:p>
            <a:pPr marL="0" marR="0" lvl="0" indent="0" algn="ctr" rtl="0">
              <a:spcBef>
                <a:spcPts val="0"/>
              </a:spcBef>
              <a:spcAft>
                <a:spcPts val="0"/>
              </a:spcAft>
              <a:buNone/>
            </a:pPr>
            <a:r>
              <a:rPr lang="en" sz="500">
                <a:solidFill>
                  <a:srgbClr val="27374A"/>
                </a:solidFill>
                <a:latin typeface="Libre Franklin"/>
                <a:ea typeface="Libre Franklin"/>
                <a:cs typeface="Libre Franklin"/>
                <a:sym typeface="Libre Franklin"/>
              </a:rPr>
              <a:t>Discovery</a:t>
            </a:r>
            <a:endParaRPr sz="1200"/>
          </a:p>
        </p:txBody>
      </p:sp>
      <p:cxnSp>
        <p:nvCxnSpPr>
          <p:cNvPr id="367" name="Google Shape;367;p44"/>
          <p:cNvCxnSpPr/>
          <p:nvPr/>
        </p:nvCxnSpPr>
        <p:spPr>
          <a:xfrm>
            <a:off x="2082546" y="1448656"/>
            <a:ext cx="0" cy="2946900"/>
          </a:xfrm>
          <a:prstGeom prst="straightConnector1">
            <a:avLst/>
          </a:prstGeom>
          <a:noFill/>
          <a:ln w="25400" cap="flat" cmpd="sng">
            <a:solidFill>
              <a:srgbClr val="00B050"/>
            </a:solidFill>
            <a:prstDash val="solid"/>
            <a:round/>
            <a:headEnd type="none" w="sm" len="sm"/>
            <a:tailEnd type="none" w="sm" len="sm"/>
          </a:ln>
        </p:spPr>
      </p:cxnSp>
      <p:sp>
        <p:nvSpPr>
          <p:cNvPr id="368" name="Google Shape;368;p44"/>
          <p:cNvSpPr/>
          <p:nvPr/>
        </p:nvSpPr>
        <p:spPr>
          <a:xfrm>
            <a:off x="2349002" y="917544"/>
            <a:ext cx="661200" cy="295800"/>
          </a:xfrm>
          <a:prstGeom prst="wedgeRoundRectCallout">
            <a:avLst>
              <a:gd name="adj1" fmla="val -103552"/>
              <a:gd name="adj2" fmla="val 175276"/>
              <a:gd name="adj3" fmla="val 1666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b="1">
                <a:solidFill>
                  <a:schemeClr val="lt1"/>
                </a:solidFill>
                <a:latin typeface="Libre Franklin"/>
                <a:ea typeface="Libre Franklin"/>
                <a:cs typeface="Libre Franklin"/>
                <a:sym typeface="Libre Franklin"/>
              </a:rPr>
              <a:t>We are here</a:t>
            </a:r>
            <a:endParaRPr sz="900" b="1">
              <a:solidFill>
                <a:schemeClr val="lt1"/>
              </a:solidFill>
              <a:latin typeface="Libre Franklin"/>
              <a:ea typeface="Libre Franklin"/>
              <a:cs typeface="Libre Franklin"/>
              <a:sym typeface="Libre Franklin"/>
            </a:endParaRPr>
          </a:p>
        </p:txBody>
      </p:sp>
      <p:pic>
        <p:nvPicPr>
          <p:cNvPr id="369" name="Google Shape;369;p44" descr="C:\Users\nusdr\AppData\Local\Microsoft\Windows\INetCache\IE\YO3BYQ1W\117px-Bueno-verde[1].png"/>
          <p:cNvPicPr preferRelativeResize="0"/>
          <p:nvPr/>
        </p:nvPicPr>
        <p:blipFill rotWithShape="1">
          <a:blip r:embed="rId3">
            <a:alphaModFix/>
          </a:blip>
          <a:srcRect/>
          <a:stretch/>
        </p:blipFill>
        <p:spPr>
          <a:xfrm>
            <a:off x="52510" y="4002400"/>
            <a:ext cx="201492" cy="206603"/>
          </a:xfrm>
          <a:prstGeom prst="rect">
            <a:avLst/>
          </a:prstGeom>
          <a:noFill/>
          <a:ln>
            <a:noFill/>
          </a:ln>
        </p:spPr>
      </p:pic>
      <p:pic>
        <p:nvPicPr>
          <p:cNvPr id="370" name="Google Shape;370;p44" descr="C:\Users\nusdr\AppData\Local\Microsoft\Windows\INetCache\IE\YO3BYQ1W\117px-Bueno-verde[1].png"/>
          <p:cNvPicPr preferRelativeResize="0"/>
          <p:nvPr/>
        </p:nvPicPr>
        <p:blipFill rotWithShape="1">
          <a:blip r:embed="rId3">
            <a:alphaModFix/>
          </a:blip>
          <a:srcRect/>
          <a:stretch/>
        </p:blipFill>
        <p:spPr>
          <a:xfrm>
            <a:off x="39920" y="4229098"/>
            <a:ext cx="201492" cy="206603"/>
          </a:xfrm>
          <a:prstGeom prst="rect">
            <a:avLst/>
          </a:prstGeom>
          <a:noFill/>
          <a:ln>
            <a:noFill/>
          </a:ln>
        </p:spPr>
      </p:pic>
      <p:pic>
        <p:nvPicPr>
          <p:cNvPr id="371" name="Google Shape;371;p44" descr="C:\Users\nusdr\AppData\Local\Microsoft\Windows\INetCache\IE\YO3BYQ1W\117px-Bueno-verde[1].png"/>
          <p:cNvPicPr preferRelativeResize="0"/>
          <p:nvPr/>
        </p:nvPicPr>
        <p:blipFill rotWithShape="1">
          <a:blip r:embed="rId3">
            <a:alphaModFix/>
          </a:blip>
          <a:srcRect/>
          <a:stretch/>
        </p:blipFill>
        <p:spPr>
          <a:xfrm>
            <a:off x="39920" y="4475890"/>
            <a:ext cx="201492" cy="206603"/>
          </a:xfrm>
          <a:prstGeom prst="rect">
            <a:avLst/>
          </a:prstGeom>
          <a:noFill/>
          <a:ln>
            <a:noFill/>
          </a:ln>
        </p:spPr>
      </p:pic>
      <p:sp>
        <p:nvSpPr>
          <p:cNvPr id="372" name="Google Shape;372;p44"/>
          <p:cNvSpPr/>
          <p:nvPr/>
        </p:nvSpPr>
        <p:spPr>
          <a:xfrm>
            <a:off x="2229149" y="3132332"/>
            <a:ext cx="1404600" cy="5949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Socialize</a:t>
            </a:r>
            <a:endParaRPr sz="7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Refine COE model, Capability strategy, </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identify projects to onboard,</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Draft Transformation Plan</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Draft Technical Design</a:t>
            </a:r>
            <a:endParaRPr sz="1200"/>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Refine Executive Summary</a:t>
            </a:r>
            <a:endParaRPr sz="500">
              <a:solidFill>
                <a:srgbClr val="27374A"/>
              </a:solidFill>
              <a:latin typeface="Libre Franklin"/>
              <a:ea typeface="Libre Franklin"/>
              <a:cs typeface="Libre Franklin"/>
              <a:sym typeface="Libre Franklin"/>
            </a:endParaRPr>
          </a:p>
        </p:txBody>
      </p:sp>
      <p:sp>
        <p:nvSpPr>
          <p:cNvPr id="373" name="Google Shape;373;p44"/>
          <p:cNvSpPr/>
          <p:nvPr/>
        </p:nvSpPr>
        <p:spPr>
          <a:xfrm>
            <a:off x="2936077" y="3847913"/>
            <a:ext cx="3048000" cy="361200"/>
          </a:xfrm>
          <a:prstGeom prst="homePlate">
            <a:avLst>
              <a:gd name="adj" fmla="val 50000"/>
            </a:avLst>
          </a:prstGeom>
          <a:solidFill>
            <a:srgbClr val="B5C4D7"/>
          </a:solidFill>
          <a:ln w="9525" cap="flat" cmpd="sng">
            <a:solidFill>
              <a:srgbClr val="2A40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rgbClr val="27374A"/>
                </a:solidFill>
                <a:latin typeface="Libre Franklin"/>
                <a:ea typeface="Libre Franklin"/>
                <a:cs typeface="Libre Franklin"/>
                <a:sym typeface="Libre Franklin"/>
              </a:rPr>
              <a:t>Onboard</a:t>
            </a:r>
            <a:endParaRPr sz="700" b="1">
              <a:solidFill>
                <a:srgbClr val="27374A"/>
              </a:solidFill>
              <a:latin typeface="Libre Franklin"/>
              <a:ea typeface="Libre Franklin"/>
              <a:cs typeface="Libre Franklin"/>
              <a:sym typeface="Libre Franklin"/>
            </a:endParaRPr>
          </a:p>
          <a:p>
            <a:pPr marL="0" marR="0" lvl="0" indent="0" algn="ctr" rtl="0">
              <a:spcBef>
                <a:spcPts val="0"/>
              </a:spcBef>
              <a:spcAft>
                <a:spcPts val="0"/>
              </a:spcAft>
              <a:buNone/>
            </a:pPr>
            <a:r>
              <a:rPr lang="en" sz="400">
                <a:solidFill>
                  <a:srgbClr val="27374A"/>
                </a:solidFill>
                <a:latin typeface="Libre Franklin"/>
                <a:ea typeface="Libre Franklin"/>
                <a:cs typeface="Libre Franklin"/>
                <a:sym typeface="Libre Franklin"/>
              </a:rPr>
              <a:t>Identify initial set of projects to COE model</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p:nvPr/>
        </p:nvSpPr>
        <p:spPr>
          <a:xfrm>
            <a:off x="337755" y="1430601"/>
            <a:ext cx="8686500" cy="9063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dk1"/>
              </a:solidFill>
              <a:latin typeface="Libre Franklin"/>
              <a:ea typeface="Libre Franklin"/>
              <a:cs typeface="Libre Franklin"/>
              <a:sym typeface="Libre Franklin"/>
            </a:endParaRPr>
          </a:p>
        </p:txBody>
      </p:sp>
      <p:sp>
        <p:nvSpPr>
          <p:cNvPr id="379" name="Google Shape;379;p45"/>
          <p:cNvSpPr/>
          <p:nvPr/>
        </p:nvSpPr>
        <p:spPr>
          <a:xfrm>
            <a:off x="343475" y="2336751"/>
            <a:ext cx="8412600" cy="1752000"/>
          </a:xfrm>
          <a:prstGeom prst="rect">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rgbClr val="FFFFFF"/>
              </a:solidFill>
              <a:latin typeface="Karla"/>
              <a:ea typeface="Karla"/>
              <a:cs typeface="Karla"/>
              <a:sym typeface="Karla"/>
            </a:endParaRPr>
          </a:p>
        </p:txBody>
      </p:sp>
      <p:grpSp>
        <p:nvGrpSpPr>
          <p:cNvPr id="380" name="Google Shape;380;p45"/>
          <p:cNvGrpSpPr/>
          <p:nvPr/>
        </p:nvGrpSpPr>
        <p:grpSpPr>
          <a:xfrm>
            <a:off x="459161" y="1457365"/>
            <a:ext cx="8412091" cy="495750"/>
            <a:chOff x="440682" y="2185393"/>
            <a:chExt cx="11292913" cy="478200"/>
          </a:xfrm>
        </p:grpSpPr>
        <p:sp>
          <p:nvSpPr>
            <p:cNvPr id="381" name="Google Shape;381;p45"/>
            <p:cNvSpPr/>
            <p:nvPr/>
          </p:nvSpPr>
          <p:spPr>
            <a:xfrm>
              <a:off x="440695" y="2185393"/>
              <a:ext cx="11292900" cy="4782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700">
                <a:solidFill>
                  <a:srgbClr val="FFFFFF"/>
                </a:solidFill>
                <a:latin typeface="Karla"/>
                <a:ea typeface="Karla"/>
                <a:cs typeface="Karla"/>
                <a:sym typeface="Karla"/>
              </a:endParaRPr>
            </a:p>
          </p:txBody>
        </p:sp>
        <p:sp>
          <p:nvSpPr>
            <p:cNvPr id="382" name="Google Shape;382;p45"/>
            <p:cNvSpPr/>
            <p:nvPr/>
          </p:nvSpPr>
          <p:spPr>
            <a:xfrm>
              <a:off x="440682" y="2209673"/>
              <a:ext cx="2691000" cy="3432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Digital Steer Co </a:t>
              </a:r>
              <a:endParaRPr sz="1200">
                <a:solidFill>
                  <a:schemeClr val="dk1"/>
                </a:solidFill>
                <a:latin typeface="Karla"/>
                <a:ea typeface="Karla"/>
                <a:cs typeface="Karla"/>
                <a:sym typeface="Karla"/>
              </a:endParaRPr>
            </a:p>
          </p:txBody>
        </p:sp>
      </p:grpSp>
      <p:sp>
        <p:nvSpPr>
          <p:cNvPr id="383" name="Google Shape;383;p45"/>
          <p:cNvSpPr/>
          <p:nvPr/>
        </p:nvSpPr>
        <p:spPr>
          <a:xfrm>
            <a:off x="2633661" y="1511189"/>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Business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Dustin Nguyen</a:t>
            </a:r>
            <a:endParaRPr sz="700">
              <a:solidFill>
                <a:schemeClr val="dk1"/>
              </a:solidFill>
              <a:latin typeface="Karla"/>
              <a:ea typeface="Karla"/>
              <a:cs typeface="Karla"/>
              <a:sym typeface="Karla"/>
            </a:endParaRPr>
          </a:p>
        </p:txBody>
      </p:sp>
      <p:grpSp>
        <p:nvGrpSpPr>
          <p:cNvPr id="384" name="Google Shape;384;p45"/>
          <p:cNvGrpSpPr/>
          <p:nvPr/>
        </p:nvGrpSpPr>
        <p:grpSpPr>
          <a:xfrm>
            <a:off x="459160" y="807179"/>
            <a:ext cx="8412081" cy="594365"/>
            <a:chOff x="440695" y="1095851"/>
            <a:chExt cx="11292900" cy="367800"/>
          </a:xfrm>
        </p:grpSpPr>
        <p:sp>
          <p:nvSpPr>
            <p:cNvPr id="385" name="Google Shape;385;p45"/>
            <p:cNvSpPr/>
            <p:nvPr/>
          </p:nvSpPr>
          <p:spPr>
            <a:xfrm>
              <a:off x="440695" y="1095851"/>
              <a:ext cx="11292900" cy="3678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Karla"/>
                <a:ea typeface="Karla"/>
                <a:cs typeface="Karla"/>
                <a:sym typeface="Karla"/>
              </a:endParaRPr>
            </a:p>
          </p:txBody>
        </p:sp>
        <p:sp>
          <p:nvSpPr>
            <p:cNvPr id="386" name="Google Shape;386;p45"/>
            <p:cNvSpPr/>
            <p:nvPr/>
          </p:nvSpPr>
          <p:spPr>
            <a:xfrm>
              <a:off x="440695" y="1124448"/>
              <a:ext cx="3637500" cy="2640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Digital Executive Team</a:t>
              </a:r>
              <a:endParaRPr sz="1200">
                <a:solidFill>
                  <a:schemeClr val="dk1"/>
                </a:solidFill>
                <a:latin typeface="Karla"/>
                <a:ea typeface="Karla"/>
                <a:cs typeface="Karla"/>
                <a:sym typeface="Karla"/>
              </a:endParaRPr>
            </a:p>
          </p:txBody>
        </p:sp>
      </p:grpSp>
      <p:sp>
        <p:nvSpPr>
          <p:cNvPr id="387" name="Google Shape;387;p45"/>
          <p:cNvSpPr/>
          <p:nvPr/>
        </p:nvSpPr>
        <p:spPr>
          <a:xfrm>
            <a:off x="2077336" y="862236"/>
            <a:ext cx="1463100" cy="2289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PSEG –CIDO</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Zeeshan Sheikh </a:t>
            </a:r>
            <a:endParaRPr sz="700">
              <a:solidFill>
                <a:schemeClr val="dk1"/>
              </a:solidFill>
              <a:latin typeface="Karla"/>
              <a:ea typeface="Karla"/>
              <a:cs typeface="Karla"/>
              <a:sym typeface="Karla"/>
            </a:endParaRPr>
          </a:p>
        </p:txBody>
      </p:sp>
      <p:sp>
        <p:nvSpPr>
          <p:cNvPr id="388" name="Google Shape;388;p45"/>
          <p:cNvSpPr/>
          <p:nvPr/>
        </p:nvSpPr>
        <p:spPr>
          <a:xfrm>
            <a:off x="456518" y="2374614"/>
            <a:ext cx="2286000" cy="1653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1000">
                <a:solidFill>
                  <a:srgbClr val="3087D1"/>
                </a:solidFill>
                <a:latin typeface="Karla"/>
                <a:ea typeface="Karla"/>
                <a:cs typeface="Karla"/>
                <a:sym typeface="Karla"/>
              </a:rPr>
              <a:t>Enterprise Shared Services  </a:t>
            </a:r>
            <a:endParaRPr sz="1000">
              <a:solidFill>
                <a:srgbClr val="3087D1"/>
              </a:solidFill>
              <a:latin typeface="Karla"/>
              <a:ea typeface="Karla"/>
              <a:cs typeface="Karla"/>
              <a:sym typeface="Karla"/>
            </a:endParaRPr>
          </a:p>
        </p:txBody>
      </p:sp>
      <p:sp>
        <p:nvSpPr>
          <p:cNvPr id="389" name="Google Shape;389;p45"/>
          <p:cNvSpPr/>
          <p:nvPr/>
        </p:nvSpPr>
        <p:spPr>
          <a:xfrm>
            <a:off x="5212424" y="878174"/>
            <a:ext cx="1463100" cy="226200"/>
          </a:xfrm>
          <a:prstGeom prst="roundRect">
            <a:avLst>
              <a:gd name="adj" fmla="val 0"/>
            </a:avLst>
          </a:prstGeom>
          <a:solidFill>
            <a:srgbClr val="99999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SFDC</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Ahrey Smith</a:t>
            </a:r>
            <a:endParaRPr sz="700">
              <a:solidFill>
                <a:schemeClr val="dk1"/>
              </a:solidFill>
              <a:latin typeface="Karla"/>
              <a:ea typeface="Karla"/>
              <a:cs typeface="Karla"/>
              <a:sym typeface="Karla"/>
            </a:endParaRPr>
          </a:p>
        </p:txBody>
      </p:sp>
      <p:sp>
        <p:nvSpPr>
          <p:cNvPr id="390" name="Google Shape;390;p45"/>
          <p:cNvSpPr/>
          <p:nvPr/>
        </p:nvSpPr>
        <p:spPr>
          <a:xfrm>
            <a:off x="6815411" y="878174"/>
            <a:ext cx="1463100" cy="2262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Cognizant</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Prameet Jaaj</a:t>
            </a:r>
            <a:endParaRPr sz="700">
              <a:solidFill>
                <a:srgbClr val="FFFFFF"/>
              </a:solidFill>
              <a:latin typeface="Karla"/>
              <a:ea typeface="Karla"/>
              <a:cs typeface="Karla"/>
              <a:sym typeface="Karla"/>
            </a:endParaRPr>
          </a:p>
        </p:txBody>
      </p:sp>
      <p:sp>
        <p:nvSpPr>
          <p:cNvPr id="391" name="Google Shape;391;p45"/>
          <p:cNvSpPr/>
          <p:nvPr/>
        </p:nvSpPr>
        <p:spPr>
          <a:xfrm>
            <a:off x="2633661" y="1747863"/>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Program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Ken Zmyslo</a:t>
            </a:r>
            <a:endParaRPr sz="700">
              <a:solidFill>
                <a:schemeClr val="dk1"/>
              </a:solidFill>
              <a:latin typeface="Karla"/>
              <a:ea typeface="Karla"/>
              <a:cs typeface="Karla"/>
              <a:sym typeface="Karla"/>
            </a:endParaRPr>
          </a:p>
        </p:txBody>
      </p:sp>
      <p:sp>
        <p:nvSpPr>
          <p:cNvPr id="392" name="Google Shape;392;p45"/>
          <p:cNvSpPr/>
          <p:nvPr/>
        </p:nvSpPr>
        <p:spPr>
          <a:xfrm>
            <a:off x="7292261" y="1763308"/>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Various Business &amp; IT Leads, GPMs</a:t>
            </a:r>
            <a:endParaRPr sz="700">
              <a:solidFill>
                <a:srgbClr val="FFFFFF"/>
              </a:solidFill>
              <a:latin typeface="Karla"/>
              <a:ea typeface="Karla"/>
              <a:cs typeface="Karla"/>
              <a:sym typeface="Karla"/>
            </a:endParaRPr>
          </a:p>
        </p:txBody>
      </p:sp>
      <p:sp>
        <p:nvSpPr>
          <p:cNvPr id="393" name="Google Shape;393;p45"/>
          <p:cNvSpPr/>
          <p:nvPr/>
        </p:nvSpPr>
        <p:spPr>
          <a:xfrm>
            <a:off x="530636" y="2773345"/>
            <a:ext cx="7953300" cy="165300"/>
          </a:xfrm>
          <a:prstGeom prst="rect">
            <a:avLst/>
          </a:prstGeom>
          <a:solidFill>
            <a:srgbClr val="99999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chemeClr val="dk1"/>
                </a:solidFill>
                <a:latin typeface="Karla"/>
                <a:ea typeface="Karla"/>
                <a:cs typeface="Karla"/>
                <a:sym typeface="Karla"/>
              </a:rPr>
              <a:t>User Experience </a:t>
            </a:r>
            <a:endParaRPr sz="900">
              <a:solidFill>
                <a:schemeClr val="dk1"/>
              </a:solidFill>
              <a:latin typeface="Karla"/>
              <a:ea typeface="Karla"/>
              <a:cs typeface="Karla"/>
              <a:sym typeface="Karla"/>
            </a:endParaRPr>
          </a:p>
        </p:txBody>
      </p:sp>
      <p:sp>
        <p:nvSpPr>
          <p:cNvPr id="394" name="Google Shape;394;p45"/>
          <p:cNvSpPr/>
          <p:nvPr/>
        </p:nvSpPr>
        <p:spPr>
          <a:xfrm>
            <a:off x="530636" y="3196513"/>
            <a:ext cx="7953300" cy="165300"/>
          </a:xfrm>
          <a:prstGeom prst="rect">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rgbClr val="FFFFFF"/>
                </a:solidFill>
                <a:latin typeface="Karla"/>
                <a:ea typeface="Karla"/>
                <a:cs typeface="Karla"/>
                <a:sym typeface="Karla"/>
              </a:rPr>
              <a:t>Salesforce Administrator</a:t>
            </a:r>
            <a:endParaRPr sz="900">
              <a:solidFill>
                <a:srgbClr val="FFFFFF"/>
              </a:solidFill>
              <a:latin typeface="Karla"/>
              <a:ea typeface="Karla"/>
              <a:cs typeface="Karla"/>
              <a:sym typeface="Karla"/>
            </a:endParaRPr>
          </a:p>
        </p:txBody>
      </p:sp>
      <p:sp>
        <p:nvSpPr>
          <p:cNvPr id="395" name="Google Shape;395;p45"/>
          <p:cNvSpPr/>
          <p:nvPr/>
        </p:nvSpPr>
        <p:spPr>
          <a:xfrm>
            <a:off x="530636" y="3417388"/>
            <a:ext cx="7953300" cy="165300"/>
          </a:xfrm>
          <a:prstGeom prst="rect">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rgbClr val="FFFFFF"/>
                </a:solidFill>
                <a:latin typeface="Karla"/>
                <a:ea typeface="Karla"/>
                <a:cs typeface="Karla"/>
                <a:sym typeface="Karla"/>
              </a:rPr>
              <a:t>Infrastructure </a:t>
            </a:r>
            <a:endParaRPr sz="900">
              <a:solidFill>
                <a:srgbClr val="FFFFFF"/>
              </a:solidFill>
              <a:latin typeface="Karla"/>
              <a:ea typeface="Karla"/>
              <a:cs typeface="Karla"/>
              <a:sym typeface="Karla"/>
            </a:endParaRPr>
          </a:p>
        </p:txBody>
      </p:sp>
      <p:sp>
        <p:nvSpPr>
          <p:cNvPr id="396" name="Google Shape;396;p45"/>
          <p:cNvSpPr/>
          <p:nvPr/>
        </p:nvSpPr>
        <p:spPr>
          <a:xfrm>
            <a:off x="530636" y="3618557"/>
            <a:ext cx="7953300" cy="165300"/>
          </a:xfrm>
          <a:prstGeom prst="rect">
            <a:avLst/>
          </a:prstGeom>
          <a:solidFill>
            <a:srgbClr val="27587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a:solidFill>
                  <a:srgbClr val="FFFFFF"/>
                </a:solidFill>
                <a:latin typeface="Karla"/>
                <a:ea typeface="Karla"/>
                <a:cs typeface="Karla"/>
                <a:sym typeface="Karla"/>
              </a:rPr>
              <a:t>Data Architecture </a:t>
            </a:r>
            <a:endParaRPr sz="1400">
              <a:solidFill>
                <a:schemeClr val="dk1"/>
              </a:solidFill>
              <a:latin typeface="Karla"/>
              <a:ea typeface="Karla"/>
              <a:cs typeface="Karla"/>
              <a:sym typeface="Karla"/>
            </a:endParaRPr>
          </a:p>
        </p:txBody>
      </p:sp>
      <p:sp>
        <p:nvSpPr>
          <p:cNvPr id="397" name="Google Shape;397;p45"/>
          <p:cNvSpPr/>
          <p:nvPr/>
        </p:nvSpPr>
        <p:spPr>
          <a:xfrm>
            <a:off x="285075" y="4229100"/>
            <a:ext cx="887100" cy="225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chemeClr val="dk1"/>
                </a:solidFill>
                <a:latin typeface="Karla"/>
                <a:ea typeface="Karla"/>
                <a:cs typeface="Karla"/>
                <a:sym typeface="Karla"/>
              </a:rPr>
              <a:t>SFDC (Incl. Mulesoft)</a:t>
            </a:r>
            <a:endParaRPr sz="900">
              <a:solidFill>
                <a:schemeClr val="dk1"/>
              </a:solidFill>
              <a:latin typeface="Karla"/>
              <a:ea typeface="Karla"/>
              <a:cs typeface="Karla"/>
              <a:sym typeface="Karla"/>
            </a:endParaRPr>
          </a:p>
        </p:txBody>
      </p:sp>
      <p:grpSp>
        <p:nvGrpSpPr>
          <p:cNvPr id="398" name="Google Shape;398;p45"/>
          <p:cNvGrpSpPr/>
          <p:nvPr/>
        </p:nvGrpSpPr>
        <p:grpSpPr>
          <a:xfrm>
            <a:off x="459160" y="2003472"/>
            <a:ext cx="8412081" cy="282838"/>
            <a:chOff x="440695" y="1095851"/>
            <a:chExt cx="11292900" cy="367800"/>
          </a:xfrm>
        </p:grpSpPr>
        <p:sp>
          <p:nvSpPr>
            <p:cNvPr id="399" name="Google Shape;399;p45"/>
            <p:cNvSpPr/>
            <p:nvPr/>
          </p:nvSpPr>
          <p:spPr>
            <a:xfrm>
              <a:off x="440695" y="1095851"/>
              <a:ext cx="11292900" cy="367800"/>
            </a:xfrm>
            <a:prstGeom prst="roundRect">
              <a:avLst>
                <a:gd name="adj" fmla="val 0"/>
              </a:avLst>
            </a:prstGeom>
            <a:solidFill>
              <a:srgbClr val="D9D9D9">
                <a:alpha val="80780"/>
              </a:srgbClr>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Karla"/>
                <a:ea typeface="Karla"/>
                <a:cs typeface="Karla"/>
                <a:sym typeface="Karla"/>
              </a:endParaRPr>
            </a:p>
          </p:txBody>
        </p:sp>
        <p:sp>
          <p:nvSpPr>
            <p:cNvPr id="400" name="Google Shape;400;p45"/>
            <p:cNvSpPr/>
            <p:nvPr/>
          </p:nvSpPr>
          <p:spPr>
            <a:xfrm>
              <a:off x="440695" y="1124448"/>
              <a:ext cx="3637500" cy="264000"/>
            </a:xfrm>
            <a:prstGeom prst="rect">
              <a:avLst/>
            </a:prstGeom>
            <a:noFill/>
            <a:ln>
              <a:noFill/>
            </a:ln>
            <a:effectLst>
              <a:outerShdw blurRad="57150" dist="19050" dir="5400000" algn="bl" rotWithShape="0">
                <a:srgbClr val="000000">
                  <a:alpha val="2667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3087D1"/>
                  </a:solidFill>
                  <a:latin typeface="Karla"/>
                  <a:ea typeface="Karla"/>
                  <a:cs typeface="Karla"/>
                  <a:sym typeface="Karla"/>
                </a:rPr>
                <a:t>Solutioning Team </a:t>
              </a:r>
              <a:endParaRPr sz="1200">
                <a:solidFill>
                  <a:schemeClr val="dk1"/>
                </a:solidFill>
                <a:latin typeface="Karla"/>
                <a:ea typeface="Karla"/>
                <a:cs typeface="Karla"/>
                <a:sym typeface="Karla"/>
              </a:endParaRPr>
            </a:p>
          </p:txBody>
        </p:sp>
      </p:grpSp>
      <p:sp>
        <p:nvSpPr>
          <p:cNvPr id="401" name="Google Shape;401;p45"/>
          <p:cNvSpPr/>
          <p:nvPr/>
        </p:nvSpPr>
        <p:spPr>
          <a:xfrm>
            <a:off x="1979711" y="2075035"/>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Architects</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(Above)</a:t>
            </a:r>
            <a:endParaRPr sz="700">
              <a:solidFill>
                <a:schemeClr val="dk1"/>
              </a:solidFill>
              <a:latin typeface="Karla"/>
              <a:ea typeface="Karla"/>
              <a:cs typeface="Karla"/>
              <a:sym typeface="Karla"/>
            </a:endParaRPr>
          </a:p>
        </p:txBody>
      </p:sp>
      <p:sp>
        <p:nvSpPr>
          <p:cNvPr id="402" name="Google Shape;402;p45"/>
          <p:cNvSpPr/>
          <p:nvPr/>
        </p:nvSpPr>
        <p:spPr>
          <a:xfrm>
            <a:off x="3540436" y="2077982"/>
            <a:ext cx="30030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Team determined based on solution - Flex Hours</a:t>
            </a:r>
            <a:endParaRPr sz="700">
              <a:solidFill>
                <a:schemeClr val="dk1"/>
              </a:solidFill>
              <a:latin typeface="Karla"/>
              <a:ea typeface="Karla"/>
              <a:cs typeface="Karla"/>
              <a:sym typeface="Karla"/>
            </a:endParaRPr>
          </a:p>
        </p:txBody>
      </p:sp>
      <p:cxnSp>
        <p:nvCxnSpPr>
          <p:cNvPr id="403" name="Google Shape;403;p45"/>
          <p:cNvCxnSpPr/>
          <p:nvPr/>
        </p:nvCxnSpPr>
        <p:spPr>
          <a:xfrm flipH="1">
            <a:off x="264161" y="1009157"/>
            <a:ext cx="23700" cy="3021300"/>
          </a:xfrm>
          <a:prstGeom prst="straightConnector1">
            <a:avLst/>
          </a:prstGeom>
          <a:noFill/>
          <a:ln w="38100" cap="flat" cmpd="sng">
            <a:solidFill>
              <a:schemeClr val="dk2"/>
            </a:solidFill>
            <a:prstDash val="solid"/>
            <a:round/>
            <a:headEnd type="none" w="sm" len="sm"/>
            <a:tailEnd type="stealth" w="med" len="med"/>
          </a:ln>
          <a:effectLst>
            <a:outerShdw blurRad="57150" dist="19050" dir="5400000" algn="bl" rotWithShape="0">
              <a:srgbClr val="000000">
                <a:alpha val="26670"/>
              </a:srgbClr>
            </a:outerShdw>
          </a:effectLst>
        </p:spPr>
      </p:cxnSp>
      <p:sp>
        <p:nvSpPr>
          <p:cNvPr id="404" name="Google Shape;404;p45"/>
          <p:cNvSpPr txBox="1"/>
          <p:nvPr/>
        </p:nvSpPr>
        <p:spPr>
          <a:xfrm rot="-5400000">
            <a:off x="-555314" y="1309401"/>
            <a:ext cx="1389900" cy="266400"/>
          </a:xfrm>
          <a:prstGeom prst="rect">
            <a:avLst/>
          </a:prstGeom>
          <a:noFill/>
          <a:ln>
            <a:noFill/>
          </a:ln>
          <a:effectLst>
            <a:outerShdw blurRad="57150" dist="19050" dir="5400000" algn="bl" rotWithShape="0">
              <a:srgbClr val="000000">
                <a:alpha val="26670"/>
              </a:srgbClr>
            </a:outerShdw>
          </a:effectLst>
        </p:spPr>
        <p:txBody>
          <a:bodyPr spcFirstLastPara="1" wrap="square" lIns="91425" tIns="91425" rIns="91425" bIns="91425" anchor="t" anchorCtr="0">
            <a:noAutofit/>
          </a:bodyPr>
          <a:lstStyle/>
          <a:p>
            <a:pPr marL="0" marR="0" lvl="0" indent="0" algn="l" rtl="0">
              <a:spcBef>
                <a:spcPts val="0"/>
              </a:spcBef>
              <a:spcAft>
                <a:spcPts val="0"/>
              </a:spcAft>
              <a:buNone/>
            </a:pPr>
            <a:r>
              <a:rPr lang="en" sz="1000">
                <a:solidFill>
                  <a:schemeClr val="dk1"/>
                </a:solidFill>
                <a:latin typeface="Roboto Light"/>
                <a:ea typeface="Roboto Light"/>
                <a:cs typeface="Roboto Light"/>
                <a:sym typeface="Roboto Light"/>
              </a:rPr>
              <a:t>Strategy and Priority</a:t>
            </a:r>
            <a:endParaRPr sz="1000">
              <a:solidFill>
                <a:schemeClr val="dk1"/>
              </a:solidFill>
              <a:latin typeface="Roboto Light"/>
              <a:ea typeface="Roboto Light"/>
              <a:cs typeface="Roboto Light"/>
              <a:sym typeface="Roboto Light"/>
            </a:endParaRPr>
          </a:p>
        </p:txBody>
      </p:sp>
      <p:sp>
        <p:nvSpPr>
          <p:cNvPr id="405" name="Google Shape;405;p45"/>
          <p:cNvSpPr/>
          <p:nvPr/>
        </p:nvSpPr>
        <p:spPr>
          <a:xfrm>
            <a:off x="530636" y="2984929"/>
            <a:ext cx="7953300" cy="165300"/>
          </a:xfrm>
          <a:prstGeom prst="rect">
            <a:avLst/>
          </a:prstGeom>
          <a:solidFill>
            <a:srgbClr val="27587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a:solidFill>
                  <a:srgbClr val="FFFFFF"/>
                </a:solidFill>
                <a:latin typeface="Karla"/>
                <a:ea typeface="Karla"/>
                <a:cs typeface="Karla"/>
                <a:sym typeface="Karla"/>
              </a:rPr>
              <a:t>DevOps </a:t>
            </a:r>
            <a:endParaRPr sz="1000">
              <a:solidFill>
                <a:srgbClr val="FFFFFF"/>
              </a:solidFill>
              <a:latin typeface="Karla"/>
              <a:ea typeface="Karla"/>
              <a:cs typeface="Karla"/>
              <a:sym typeface="Karla"/>
            </a:endParaRPr>
          </a:p>
        </p:txBody>
      </p:sp>
      <p:sp>
        <p:nvSpPr>
          <p:cNvPr id="406" name="Google Shape;406;p45"/>
          <p:cNvSpPr txBox="1"/>
          <p:nvPr/>
        </p:nvSpPr>
        <p:spPr>
          <a:xfrm rot="-5400000">
            <a:off x="-434864" y="3233713"/>
            <a:ext cx="1156800" cy="274200"/>
          </a:xfrm>
          <a:prstGeom prst="rect">
            <a:avLst/>
          </a:prstGeom>
          <a:noFill/>
          <a:ln>
            <a:noFill/>
          </a:ln>
          <a:effectLst>
            <a:outerShdw blurRad="57150" dist="19050" dir="5400000" algn="bl" rotWithShape="0">
              <a:srgbClr val="000000">
                <a:alpha val="26670"/>
              </a:srgbClr>
            </a:outerShdw>
          </a:effectLst>
        </p:spPr>
        <p:txBody>
          <a:bodyPr spcFirstLastPara="1" wrap="square" lIns="91425" tIns="91425" rIns="91425" bIns="91425" anchor="t" anchorCtr="0">
            <a:noAutofit/>
          </a:bodyPr>
          <a:lstStyle/>
          <a:p>
            <a:pPr marL="0" marR="0" lvl="0" indent="0" algn="l" rtl="0">
              <a:spcBef>
                <a:spcPts val="0"/>
              </a:spcBef>
              <a:spcAft>
                <a:spcPts val="0"/>
              </a:spcAft>
              <a:buNone/>
            </a:pPr>
            <a:r>
              <a:rPr lang="en" sz="1000">
                <a:solidFill>
                  <a:schemeClr val="dk1"/>
                </a:solidFill>
                <a:latin typeface="Roboto Light"/>
                <a:ea typeface="Roboto Light"/>
                <a:cs typeface="Roboto Light"/>
                <a:sym typeface="Roboto Light"/>
              </a:rPr>
              <a:t>Doing / Executing</a:t>
            </a:r>
            <a:endParaRPr sz="1000">
              <a:solidFill>
                <a:schemeClr val="dk1"/>
              </a:solidFill>
              <a:latin typeface="Roboto Light"/>
              <a:ea typeface="Roboto Light"/>
              <a:cs typeface="Roboto Light"/>
              <a:sym typeface="Roboto Light"/>
            </a:endParaRPr>
          </a:p>
        </p:txBody>
      </p:sp>
      <p:sp>
        <p:nvSpPr>
          <p:cNvPr id="407" name="Google Shape;407;p45"/>
          <p:cNvSpPr/>
          <p:nvPr/>
        </p:nvSpPr>
        <p:spPr>
          <a:xfrm>
            <a:off x="4186519" y="1511189"/>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MuleSoft Prog. Architect</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Umesh Ranganathan</a:t>
            </a:r>
            <a:endParaRPr sz="700">
              <a:solidFill>
                <a:schemeClr val="dk1"/>
              </a:solidFill>
              <a:latin typeface="Karla"/>
              <a:ea typeface="Karla"/>
              <a:cs typeface="Karla"/>
              <a:sym typeface="Karla"/>
            </a:endParaRPr>
          </a:p>
        </p:txBody>
      </p:sp>
      <p:sp>
        <p:nvSpPr>
          <p:cNvPr id="408" name="Google Shape;408;p45"/>
          <p:cNvSpPr/>
          <p:nvPr/>
        </p:nvSpPr>
        <p:spPr>
          <a:xfrm>
            <a:off x="530636" y="3819726"/>
            <a:ext cx="7953300" cy="165300"/>
          </a:xfrm>
          <a:prstGeom prst="rect">
            <a:avLst/>
          </a:prstGeom>
          <a:solidFill>
            <a:srgbClr val="999999"/>
          </a:solidFill>
          <a:ln w="9525" cap="flat" cmpd="sng">
            <a:solidFill>
              <a:schemeClr val="dk2"/>
            </a:solidFill>
            <a:prstDash val="dot"/>
            <a:round/>
            <a:headEnd type="none" w="sm" len="sm"/>
            <a:tailEnd type="none" w="sm" len="sm"/>
          </a:ln>
          <a:effectLst>
            <a:outerShdw blurRad="57150" dist="19050" dir="5400000" algn="bl" rotWithShape="0">
              <a:srgbClr val="000000">
                <a:alpha val="26670"/>
              </a:srgbClr>
            </a:outerShdw>
          </a:effectLst>
        </p:spPr>
        <p:txBody>
          <a:bodyPr spcFirstLastPara="1" wrap="square" lIns="91425" tIns="91425" rIns="91425" bIns="91425" anchor="ctr" anchorCtr="0">
            <a:noAutofit/>
          </a:bodyPr>
          <a:lstStyle/>
          <a:p>
            <a:pPr marL="0" marR="0" lvl="0" indent="0" algn="l" rtl="0">
              <a:spcBef>
                <a:spcPts val="0"/>
              </a:spcBef>
              <a:spcAft>
                <a:spcPts val="0"/>
              </a:spcAft>
              <a:buNone/>
            </a:pPr>
            <a:r>
              <a:rPr lang="en" sz="1000" dirty="0">
                <a:solidFill>
                  <a:schemeClr val="dk1"/>
                </a:solidFill>
                <a:latin typeface="Karla"/>
                <a:ea typeface="Karla"/>
                <a:cs typeface="Karla"/>
                <a:sym typeface="Karla"/>
              </a:rPr>
              <a:t>Integration (C4E)</a:t>
            </a:r>
            <a:endParaRPr sz="1400" dirty="0">
              <a:solidFill>
                <a:schemeClr val="dk1"/>
              </a:solidFill>
              <a:latin typeface="Karla"/>
              <a:ea typeface="Karla"/>
              <a:cs typeface="Karla"/>
              <a:sym typeface="Karla"/>
            </a:endParaRPr>
          </a:p>
        </p:txBody>
      </p:sp>
      <p:grpSp>
        <p:nvGrpSpPr>
          <p:cNvPr id="409" name="Google Shape;409;p45"/>
          <p:cNvGrpSpPr/>
          <p:nvPr/>
        </p:nvGrpSpPr>
        <p:grpSpPr>
          <a:xfrm>
            <a:off x="4390908" y="2432132"/>
            <a:ext cx="1252800" cy="1627163"/>
            <a:chOff x="4275172" y="2313300"/>
            <a:chExt cx="1252800" cy="2169550"/>
          </a:xfrm>
        </p:grpSpPr>
        <p:sp>
          <p:nvSpPr>
            <p:cNvPr id="410" name="Google Shape;410;p45"/>
            <p:cNvSpPr/>
            <p:nvPr/>
          </p:nvSpPr>
          <p:spPr>
            <a:xfrm>
              <a:off x="4275172" y="2313300"/>
              <a:ext cx="1252800" cy="3159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rgbClr val="FFFFFF"/>
                  </a:solidFill>
                  <a:latin typeface="Karla"/>
                  <a:ea typeface="Karla"/>
                  <a:cs typeface="Karla"/>
                  <a:sym typeface="Karla"/>
                </a:rPr>
                <a:t>Salesforce Project</a:t>
              </a:r>
              <a:endParaRPr sz="800">
                <a:solidFill>
                  <a:srgbClr val="FFFFFF"/>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 1*</a:t>
              </a:r>
              <a:endParaRPr sz="800">
                <a:solidFill>
                  <a:srgbClr val="FFFFFF"/>
                </a:solidFill>
                <a:latin typeface="Karla"/>
                <a:ea typeface="Karla"/>
                <a:cs typeface="Karla"/>
                <a:sym typeface="Karla"/>
              </a:endParaRPr>
            </a:p>
          </p:txBody>
        </p:sp>
        <p:sp>
          <p:nvSpPr>
            <p:cNvPr id="411" name="Google Shape;411;p45"/>
            <p:cNvSpPr/>
            <p:nvPr/>
          </p:nvSpPr>
          <p:spPr>
            <a:xfrm>
              <a:off x="4275172" y="2699050"/>
              <a:ext cx="1252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b="1">
                  <a:solidFill>
                    <a:srgbClr val="FFFFFF"/>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Project Manager 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Technical Architect</a:t>
              </a:r>
              <a:endParaRPr sz="800">
                <a:solidFill>
                  <a:srgbClr val="FFFFFF"/>
                </a:solidFill>
                <a:latin typeface="Karla"/>
                <a:ea typeface="Karla"/>
                <a:cs typeface="Karla"/>
                <a:sym typeface="Karla"/>
              </a:endParaRPr>
            </a:p>
            <a:p>
              <a:pPr marL="0" marR="0" lvl="0" indent="0" algn="ctr" rtl="0">
                <a:spcBef>
                  <a:spcPts val="0"/>
                </a:spcBef>
                <a:spcAft>
                  <a:spcPts val="0"/>
                </a:spcAft>
                <a:buNone/>
              </a:pPr>
              <a:r>
                <a:rPr lang="en" sz="800">
                  <a:solidFill>
                    <a:srgbClr val="FFFFFF"/>
                  </a:solidFill>
                  <a:latin typeface="Karla"/>
                  <a:ea typeface="Karla"/>
                  <a:cs typeface="Karla"/>
                  <a:sym typeface="Karla"/>
                </a:rPr>
                <a:t>Developers/QA</a:t>
              </a:r>
              <a:endParaRPr sz="800">
                <a:solidFill>
                  <a:srgbClr val="FFFFFF"/>
                </a:solidFill>
                <a:latin typeface="Karla"/>
                <a:ea typeface="Karla"/>
                <a:cs typeface="Karla"/>
                <a:sym typeface="Karla"/>
              </a:endParaRPr>
            </a:p>
            <a:p>
              <a:pPr marL="0" marR="0" lvl="0" indent="0" algn="ctr" rtl="0">
                <a:spcBef>
                  <a:spcPts val="0"/>
                </a:spcBef>
                <a:spcAft>
                  <a:spcPts val="0"/>
                </a:spcAft>
                <a:buNone/>
              </a:pPr>
              <a:endParaRPr sz="600">
                <a:solidFill>
                  <a:srgbClr val="FFFFFF"/>
                </a:solidFill>
                <a:latin typeface="Karla"/>
                <a:ea typeface="Karla"/>
                <a:cs typeface="Karla"/>
                <a:sym typeface="Karla"/>
              </a:endParaRPr>
            </a:p>
            <a:p>
              <a:pPr marL="0" marR="0" lvl="0" indent="0" algn="l" rtl="0">
                <a:spcBef>
                  <a:spcPts val="0"/>
                </a:spcBef>
                <a:spcAft>
                  <a:spcPts val="0"/>
                </a:spcAft>
                <a:buNone/>
              </a:pPr>
              <a:endParaRPr sz="600" b="1" i="1">
                <a:solidFill>
                  <a:srgbClr val="FFFFFF"/>
                </a:solidFill>
                <a:latin typeface="Karla"/>
                <a:ea typeface="Karla"/>
                <a:cs typeface="Karla"/>
                <a:sym typeface="Karla"/>
              </a:endParaRPr>
            </a:p>
            <a:p>
              <a:pPr marL="0" marR="0" lvl="0" indent="0" algn="l" rtl="0">
                <a:spcBef>
                  <a:spcPts val="0"/>
                </a:spcBef>
                <a:spcAft>
                  <a:spcPts val="0"/>
                </a:spcAft>
                <a:buNone/>
              </a:pPr>
              <a:r>
                <a:rPr lang="en" sz="600" b="1" i="1">
                  <a:solidFill>
                    <a:srgbClr val="FFFFFF"/>
                  </a:solidFill>
                  <a:latin typeface="Karla"/>
                  <a:ea typeface="Karla"/>
                  <a:cs typeface="Karla"/>
                  <a:sym typeface="Karla"/>
                </a:rPr>
                <a:t>Combination of PSEG and Cognizant. SFDC can engage need basis </a:t>
              </a:r>
              <a:endParaRPr sz="600" b="1" i="1">
                <a:solidFill>
                  <a:srgbClr val="FFFFFF"/>
                </a:solidFill>
                <a:latin typeface="Karla"/>
                <a:ea typeface="Karla"/>
                <a:cs typeface="Karla"/>
                <a:sym typeface="Karla"/>
              </a:endParaRPr>
            </a:p>
          </p:txBody>
        </p:sp>
      </p:grpSp>
      <p:grpSp>
        <p:nvGrpSpPr>
          <p:cNvPr id="412" name="Google Shape;412;p45"/>
          <p:cNvGrpSpPr/>
          <p:nvPr/>
        </p:nvGrpSpPr>
        <p:grpSpPr>
          <a:xfrm>
            <a:off x="5701911" y="2432132"/>
            <a:ext cx="1249800" cy="1619663"/>
            <a:chOff x="5586175" y="2313300"/>
            <a:chExt cx="1249800" cy="2159550"/>
          </a:xfrm>
        </p:grpSpPr>
        <p:sp>
          <p:nvSpPr>
            <p:cNvPr id="413" name="Google Shape;413;p45"/>
            <p:cNvSpPr/>
            <p:nvPr/>
          </p:nvSpPr>
          <p:spPr>
            <a:xfrm>
              <a:off x="5586175" y="2313300"/>
              <a:ext cx="1249800" cy="3159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chemeClr val="lt1"/>
                  </a:solidFill>
                  <a:latin typeface="Karla"/>
                  <a:ea typeface="Karla"/>
                  <a:cs typeface="Karla"/>
                  <a:sym typeface="Karla"/>
                </a:rPr>
                <a:t>Salesforce Project 2*</a:t>
              </a:r>
              <a:endParaRPr sz="800">
                <a:solidFill>
                  <a:srgbClr val="FFFFFF"/>
                </a:solidFill>
                <a:latin typeface="Karla"/>
                <a:ea typeface="Karla"/>
                <a:cs typeface="Karla"/>
                <a:sym typeface="Karla"/>
              </a:endParaRPr>
            </a:p>
          </p:txBody>
        </p:sp>
        <p:sp>
          <p:nvSpPr>
            <p:cNvPr id="414" name="Google Shape;414;p45"/>
            <p:cNvSpPr/>
            <p:nvPr/>
          </p:nvSpPr>
          <p:spPr>
            <a:xfrm>
              <a:off x="5586175" y="2689050"/>
              <a:ext cx="1249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endParaRPr sz="800" b="1">
                <a:solidFill>
                  <a:schemeClr val="lt1"/>
                </a:solidFill>
                <a:latin typeface="Karla"/>
                <a:ea typeface="Karla"/>
                <a:cs typeface="Karla"/>
                <a:sym typeface="Karla"/>
              </a:endParaRPr>
            </a:p>
            <a:p>
              <a:pPr marL="0" marR="0" lvl="0" indent="0" algn="ctr" rtl="0">
                <a:spcBef>
                  <a:spcPts val="0"/>
                </a:spcBef>
                <a:spcAft>
                  <a:spcPts val="0"/>
                </a:spcAft>
                <a:buNone/>
              </a:pPr>
              <a:r>
                <a:rPr lang="en" sz="800" b="1">
                  <a:solidFill>
                    <a:schemeClr val="lt1"/>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Project Manager</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Technical Architect</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Developers/QA</a:t>
              </a:r>
              <a:endParaRPr sz="800">
                <a:solidFill>
                  <a:schemeClr val="lt1"/>
                </a:solidFill>
                <a:latin typeface="Karla"/>
                <a:ea typeface="Karla"/>
                <a:cs typeface="Karla"/>
                <a:sym typeface="Karla"/>
              </a:endParaRPr>
            </a:p>
            <a:p>
              <a:pPr marL="0" marR="0" lvl="0" indent="0" algn="ctr" rtl="0">
                <a:spcBef>
                  <a:spcPts val="0"/>
                </a:spcBef>
                <a:spcAft>
                  <a:spcPts val="0"/>
                </a:spcAft>
                <a:buNone/>
              </a:pPr>
              <a:endParaRPr sz="600">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a:p>
              <a:pPr marL="0" marR="0" lvl="0" indent="0" algn="l" rtl="0">
                <a:spcBef>
                  <a:spcPts val="0"/>
                </a:spcBef>
                <a:spcAft>
                  <a:spcPts val="0"/>
                </a:spcAft>
                <a:buNone/>
              </a:pPr>
              <a:r>
                <a:rPr lang="en" sz="600" b="1" i="1">
                  <a:solidFill>
                    <a:schemeClr val="lt1"/>
                  </a:solidFill>
                  <a:latin typeface="Karla"/>
                  <a:ea typeface="Karla"/>
                  <a:cs typeface="Karla"/>
                  <a:sym typeface="Karla"/>
                </a:rPr>
                <a:t>Combination of PSEG and Cognizant. SFDC can engage need basis </a:t>
              </a:r>
              <a:endParaRPr sz="600" b="1" i="1">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p:txBody>
        </p:sp>
      </p:grpSp>
      <p:grpSp>
        <p:nvGrpSpPr>
          <p:cNvPr id="415" name="Google Shape;415;p45"/>
          <p:cNvGrpSpPr/>
          <p:nvPr/>
        </p:nvGrpSpPr>
        <p:grpSpPr>
          <a:xfrm>
            <a:off x="6990586" y="2432132"/>
            <a:ext cx="1249800" cy="1619663"/>
            <a:chOff x="6874850" y="2084700"/>
            <a:chExt cx="1249800" cy="2159550"/>
          </a:xfrm>
        </p:grpSpPr>
        <p:sp>
          <p:nvSpPr>
            <p:cNvPr id="416" name="Google Shape;416;p45"/>
            <p:cNvSpPr/>
            <p:nvPr/>
          </p:nvSpPr>
          <p:spPr>
            <a:xfrm>
              <a:off x="6874850" y="2084700"/>
              <a:ext cx="1249800" cy="3300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r>
                <a:rPr lang="en" sz="800">
                  <a:solidFill>
                    <a:schemeClr val="lt1"/>
                  </a:solidFill>
                  <a:latin typeface="Karla"/>
                  <a:ea typeface="Karla"/>
                  <a:cs typeface="Karla"/>
                  <a:sym typeface="Karla"/>
                </a:rPr>
                <a:t>Salesforce Project N*</a:t>
              </a:r>
              <a:endParaRPr sz="800">
                <a:solidFill>
                  <a:srgbClr val="FFFFFF"/>
                </a:solidFill>
                <a:latin typeface="Karla"/>
                <a:ea typeface="Karla"/>
                <a:cs typeface="Karla"/>
                <a:sym typeface="Karla"/>
              </a:endParaRPr>
            </a:p>
          </p:txBody>
        </p:sp>
        <p:sp>
          <p:nvSpPr>
            <p:cNvPr id="417" name="Google Shape;417;p45"/>
            <p:cNvSpPr/>
            <p:nvPr/>
          </p:nvSpPr>
          <p:spPr>
            <a:xfrm>
              <a:off x="6874850" y="2460450"/>
              <a:ext cx="1249800" cy="1783800"/>
            </a:xfrm>
            <a:prstGeom prst="roundRect">
              <a:avLst>
                <a:gd name="adj" fmla="val 0"/>
              </a:avLst>
            </a:prstGeom>
            <a:solidFill>
              <a:srgbClr val="009DDC"/>
            </a:solidFill>
            <a:ln>
              <a:noFill/>
            </a:ln>
            <a:effectLst>
              <a:outerShdw blurRad="57150" dist="19050" dir="5400000" algn="bl" rotWithShape="0">
                <a:srgbClr val="000000">
                  <a:alpha val="26670"/>
                </a:srgbClr>
              </a:outerShdw>
            </a:effectLst>
          </p:spPr>
          <p:txBody>
            <a:bodyPr spcFirstLastPara="1" wrap="square" lIns="68550" tIns="34250" rIns="68550" bIns="34250" anchor="ctr" anchorCtr="0">
              <a:noAutofit/>
            </a:bodyPr>
            <a:lstStyle/>
            <a:p>
              <a:pPr marL="0" marR="0" lvl="0" indent="0" algn="ctr" rtl="0">
                <a:spcBef>
                  <a:spcPts val="0"/>
                </a:spcBef>
                <a:spcAft>
                  <a:spcPts val="0"/>
                </a:spcAft>
                <a:buNone/>
              </a:pPr>
              <a:endParaRPr sz="800" b="1">
                <a:solidFill>
                  <a:schemeClr val="lt1"/>
                </a:solidFill>
                <a:latin typeface="Karla"/>
                <a:ea typeface="Karla"/>
                <a:cs typeface="Karla"/>
                <a:sym typeface="Karla"/>
              </a:endParaRPr>
            </a:p>
            <a:p>
              <a:pPr marL="0" marR="0" lvl="0" indent="0" algn="ctr" rtl="0">
                <a:spcBef>
                  <a:spcPts val="0"/>
                </a:spcBef>
                <a:spcAft>
                  <a:spcPts val="0"/>
                </a:spcAft>
                <a:buNone/>
              </a:pPr>
              <a:r>
                <a:rPr lang="en" sz="800" b="1">
                  <a:solidFill>
                    <a:schemeClr val="lt1"/>
                  </a:solidFill>
                  <a:latin typeface="Karla"/>
                  <a:ea typeface="Karla"/>
                  <a:cs typeface="Karla"/>
                  <a:sym typeface="Karla"/>
                </a:rPr>
                <a:t>Build and Deploy Teams</a:t>
              </a:r>
              <a:endParaRPr sz="800" b="1">
                <a:solidFill>
                  <a:schemeClr val="dk1"/>
                </a:solidFill>
                <a:latin typeface="Karla"/>
                <a:ea typeface="Karla"/>
                <a:cs typeface="Karla"/>
                <a:sym typeface="Karla"/>
              </a:endParaRPr>
            </a:p>
            <a:p>
              <a:pPr marL="0" marR="0" lvl="0" indent="0" algn="ctr" rtl="0">
                <a:spcBef>
                  <a:spcPts val="0"/>
                </a:spcBef>
                <a:spcAft>
                  <a:spcPts val="0"/>
                </a:spcAft>
                <a:buNone/>
              </a:pP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Project Manager Business Analyst</a:t>
              </a:r>
              <a:endParaRPr sz="800">
                <a:solidFill>
                  <a:schemeClr val="dk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Technical Architect</a:t>
              </a:r>
              <a:endParaRPr sz="800">
                <a:solidFill>
                  <a:schemeClr val="lt1"/>
                </a:solidFill>
                <a:latin typeface="Karla"/>
                <a:ea typeface="Karla"/>
                <a:cs typeface="Karla"/>
                <a:sym typeface="Karla"/>
              </a:endParaRPr>
            </a:p>
            <a:p>
              <a:pPr marL="0" marR="0" lvl="0" indent="0" algn="ctr" rtl="0">
                <a:spcBef>
                  <a:spcPts val="0"/>
                </a:spcBef>
                <a:spcAft>
                  <a:spcPts val="0"/>
                </a:spcAft>
                <a:buNone/>
              </a:pPr>
              <a:r>
                <a:rPr lang="en" sz="800">
                  <a:solidFill>
                    <a:schemeClr val="lt1"/>
                  </a:solidFill>
                  <a:latin typeface="Karla"/>
                  <a:ea typeface="Karla"/>
                  <a:cs typeface="Karla"/>
                  <a:sym typeface="Karla"/>
                </a:rPr>
                <a:t>Developers/QA</a:t>
              </a:r>
              <a:endParaRPr sz="800">
                <a:solidFill>
                  <a:schemeClr val="lt1"/>
                </a:solidFill>
                <a:latin typeface="Karla"/>
                <a:ea typeface="Karla"/>
                <a:cs typeface="Karla"/>
                <a:sym typeface="Karla"/>
              </a:endParaRPr>
            </a:p>
            <a:p>
              <a:pPr marL="0" marR="0" lvl="0" indent="0" algn="ctr" rtl="0">
                <a:spcBef>
                  <a:spcPts val="0"/>
                </a:spcBef>
                <a:spcAft>
                  <a:spcPts val="0"/>
                </a:spcAft>
                <a:buNone/>
              </a:pPr>
              <a:endParaRPr sz="600">
                <a:solidFill>
                  <a:schemeClr val="lt1"/>
                </a:solidFill>
                <a:latin typeface="Karla"/>
                <a:ea typeface="Karla"/>
                <a:cs typeface="Karla"/>
                <a:sym typeface="Karla"/>
              </a:endParaRPr>
            </a:p>
            <a:p>
              <a:pPr marL="0" marR="0" lvl="0" indent="0" algn="l" rtl="0">
                <a:spcBef>
                  <a:spcPts val="0"/>
                </a:spcBef>
                <a:spcAft>
                  <a:spcPts val="0"/>
                </a:spcAft>
                <a:buNone/>
              </a:pPr>
              <a:endParaRPr sz="600" b="1" i="1">
                <a:solidFill>
                  <a:schemeClr val="lt1"/>
                </a:solidFill>
                <a:latin typeface="Karla"/>
                <a:ea typeface="Karla"/>
                <a:cs typeface="Karla"/>
                <a:sym typeface="Karla"/>
              </a:endParaRPr>
            </a:p>
            <a:p>
              <a:pPr marL="0" marR="0" lvl="0" indent="0" algn="l" rtl="0">
                <a:spcBef>
                  <a:spcPts val="0"/>
                </a:spcBef>
                <a:spcAft>
                  <a:spcPts val="0"/>
                </a:spcAft>
                <a:buNone/>
              </a:pPr>
              <a:r>
                <a:rPr lang="en" sz="600" b="1" i="1">
                  <a:solidFill>
                    <a:schemeClr val="lt1"/>
                  </a:solidFill>
                  <a:latin typeface="Karla"/>
                  <a:ea typeface="Karla"/>
                  <a:cs typeface="Karla"/>
                  <a:sym typeface="Karla"/>
                </a:rPr>
                <a:t>Combination of PSEG and Cognizant. SFDC can engage need basis </a:t>
              </a:r>
              <a:endParaRPr sz="600" b="1" i="1">
                <a:solidFill>
                  <a:schemeClr val="lt1"/>
                </a:solidFill>
                <a:latin typeface="Karla"/>
                <a:ea typeface="Karla"/>
                <a:cs typeface="Karla"/>
                <a:sym typeface="Karla"/>
              </a:endParaRPr>
            </a:p>
            <a:p>
              <a:pPr marL="0" marR="0" lvl="0" indent="0" algn="ctr" rtl="0">
                <a:spcBef>
                  <a:spcPts val="0"/>
                </a:spcBef>
                <a:spcAft>
                  <a:spcPts val="0"/>
                </a:spcAft>
                <a:buNone/>
              </a:pPr>
              <a:endParaRPr sz="800" b="1">
                <a:solidFill>
                  <a:srgbClr val="FFFFFF"/>
                </a:solidFill>
                <a:latin typeface="Karla"/>
                <a:ea typeface="Karla"/>
                <a:cs typeface="Karla"/>
                <a:sym typeface="Karla"/>
              </a:endParaRPr>
            </a:p>
          </p:txBody>
        </p:sp>
      </p:grpSp>
      <p:sp>
        <p:nvSpPr>
          <p:cNvPr id="418" name="Google Shape;418;p45"/>
          <p:cNvSpPr/>
          <p:nvPr/>
        </p:nvSpPr>
        <p:spPr>
          <a:xfrm>
            <a:off x="4186511" y="1747863"/>
            <a:ext cx="1463100" cy="177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Industry  SME</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Chethan Ram</a:t>
            </a:r>
            <a:endParaRPr sz="700">
              <a:solidFill>
                <a:srgbClr val="FFFFFF"/>
              </a:solidFill>
              <a:latin typeface="Karla"/>
              <a:ea typeface="Karla"/>
              <a:cs typeface="Karla"/>
              <a:sym typeface="Karla"/>
            </a:endParaRPr>
          </a:p>
        </p:txBody>
      </p:sp>
      <p:sp>
        <p:nvSpPr>
          <p:cNvPr id="419" name="Google Shape;419;p45"/>
          <p:cNvSpPr/>
          <p:nvPr/>
        </p:nvSpPr>
        <p:spPr>
          <a:xfrm>
            <a:off x="2027375" y="4229100"/>
            <a:ext cx="563700" cy="225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rgbClr val="FFFFFF"/>
                </a:solidFill>
                <a:latin typeface="Karla"/>
                <a:ea typeface="Karla"/>
                <a:cs typeface="Karla"/>
                <a:sym typeface="Karla"/>
              </a:rPr>
              <a:t>PSEG</a:t>
            </a:r>
            <a:endParaRPr sz="900">
              <a:solidFill>
                <a:srgbClr val="FFFFFF"/>
              </a:solidFill>
              <a:latin typeface="Karla"/>
              <a:ea typeface="Karla"/>
              <a:cs typeface="Karla"/>
              <a:sym typeface="Karla"/>
            </a:endParaRPr>
          </a:p>
        </p:txBody>
      </p:sp>
      <p:sp>
        <p:nvSpPr>
          <p:cNvPr id="420" name="Google Shape;420;p45"/>
          <p:cNvSpPr/>
          <p:nvPr/>
        </p:nvSpPr>
        <p:spPr>
          <a:xfrm>
            <a:off x="1238000" y="4229100"/>
            <a:ext cx="723600" cy="225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900">
                <a:solidFill>
                  <a:srgbClr val="FFFFFF"/>
                </a:solidFill>
                <a:latin typeface="Karla"/>
                <a:ea typeface="Karla"/>
                <a:cs typeface="Karla"/>
                <a:sym typeface="Karla"/>
              </a:rPr>
              <a:t>Cognizant</a:t>
            </a:r>
            <a:endParaRPr sz="900">
              <a:solidFill>
                <a:srgbClr val="FFFFFF"/>
              </a:solidFill>
              <a:latin typeface="Karla"/>
              <a:ea typeface="Karla"/>
              <a:cs typeface="Karla"/>
              <a:sym typeface="Karla"/>
            </a:endParaRPr>
          </a:p>
        </p:txBody>
      </p:sp>
      <p:sp>
        <p:nvSpPr>
          <p:cNvPr id="421" name="Google Shape;421;p45"/>
          <p:cNvSpPr/>
          <p:nvPr/>
        </p:nvSpPr>
        <p:spPr>
          <a:xfrm>
            <a:off x="6717978" y="2081405"/>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Change Management </a:t>
            </a:r>
            <a:endParaRPr sz="700">
              <a:solidFill>
                <a:srgbClr val="FFFFFF"/>
              </a:solidFill>
              <a:latin typeface="Karla"/>
              <a:ea typeface="Karla"/>
              <a:cs typeface="Karla"/>
              <a:sym typeface="Karla"/>
            </a:endParaRPr>
          </a:p>
        </p:txBody>
      </p:sp>
      <p:sp>
        <p:nvSpPr>
          <p:cNvPr id="422" name="Google Shape;422;p45"/>
          <p:cNvSpPr/>
          <p:nvPr/>
        </p:nvSpPr>
        <p:spPr>
          <a:xfrm>
            <a:off x="5739374" y="1511189"/>
            <a:ext cx="1463100" cy="177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Enterprise Architects</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rgbClr val="FFFFFF"/>
                </a:solidFill>
                <a:latin typeface="Karla"/>
                <a:ea typeface="Karla"/>
                <a:cs typeface="Karla"/>
                <a:sym typeface="Karla"/>
              </a:rPr>
              <a:t>TBH</a:t>
            </a:r>
            <a:endParaRPr sz="700">
              <a:solidFill>
                <a:srgbClr val="FFFFFF"/>
              </a:solidFill>
              <a:latin typeface="Karla"/>
              <a:ea typeface="Karla"/>
              <a:cs typeface="Karla"/>
              <a:sym typeface="Karla"/>
            </a:endParaRPr>
          </a:p>
        </p:txBody>
      </p:sp>
      <p:sp>
        <p:nvSpPr>
          <p:cNvPr id="423" name="Google Shape;423;p45"/>
          <p:cNvSpPr/>
          <p:nvPr/>
        </p:nvSpPr>
        <p:spPr>
          <a:xfrm>
            <a:off x="5739386" y="1757313"/>
            <a:ext cx="1463100" cy="177600"/>
          </a:xfrm>
          <a:prstGeom prst="roundRect">
            <a:avLst>
              <a:gd name="adj" fmla="val 0"/>
            </a:avLst>
          </a:prstGeom>
          <a:solidFill>
            <a:srgbClr val="275879"/>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Solution Architect</a:t>
            </a:r>
            <a:endParaRPr sz="700">
              <a:solidFill>
                <a:srgbClr val="FFFFFF"/>
              </a:solidFill>
              <a:latin typeface="Karla"/>
              <a:ea typeface="Karla"/>
              <a:cs typeface="Karla"/>
              <a:sym typeface="Karla"/>
            </a:endParaRPr>
          </a:p>
          <a:p>
            <a:pPr marL="0" marR="0" lvl="0" indent="0" algn="ctr" rtl="0">
              <a:spcBef>
                <a:spcPts val="0"/>
              </a:spcBef>
              <a:spcAft>
                <a:spcPts val="0"/>
              </a:spcAft>
              <a:buNone/>
            </a:pPr>
            <a:r>
              <a:rPr lang="en" sz="700">
                <a:solidFill>
                  <a:schemeClr val="lt1"/>
                </a:solidFill>
                <a:latin typeface="Karla"/>
                <a:ea typeface="Karla"/>
                <a:cs typeface="Karla"/>
                <a:sym typeface="Karla"/>
              </a:rPr>
              <a:t>Richard Maddela </a:t>
            </a:r>
            <a:r>
              <a:rPr lang="en" sz="700">
                <a:solidFill>
                  <a:srgbClr val="FFFFFF"/>
                </a:solidFill>
                <a:latin typeface="Karla"/>
                <a:ea typeface="Karla"/>
                <a:cs typeface="Karla"/>
                <a:sym typeface="Karla"/>
              </a:rPr>
              <a:t> </a:t>
            </a:r>
            <a:endParaRPr sz="700">
              <a:solidFill>
                <a:srgbClr val="FFFFFF"/>
              </a:solidFill>
              <a:latin typeface="Karla"/>
              <a:ea typeface="Karla"/>
              <a:cs typeface="Karla"/>
              <a:sym typeface="Karla"/>
            </a:endParaRPr>
          </a:p>
        </p:txBody>
      </p:sp>
      <p:sp>
        <p:nvSpPr>
          <p:cNvPr id="424" name="Google Shape;424;p45"/>
          <p:cNvSpPr/>
          <p:nvPr/>
        </p:nvSpPr>
        <p:spPr>
          <a:xfrm>
            <a:off x="3644886" y="862237"/>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Ex Dir Cust. Ops</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Fred Daum</a:t>
            </a:r>
            <a:endParaRPr sz="700">
              <a:solidFill>
                <a:schemeClr val="dk1"/>
              </a:solidFill>
              <a:latin typeface="Karla"/>
              <a:ea typeface="Karla"/>
              <a:cs typeface="Karla"/>
              <a:sym typeface="Karla"/>
            </a:endParaRPr>
          </a:p>
        </p:txBody>
      </p:sp>
      <p:sp>
        <p:nvSpPr>
          <p:cNvPr id="425" name="Google Shape;425;p45"/>
          <p:cNvSpPr txBox="1"/>
          <p:nvPr/>
        </p:nvSpPr>
        <p:spPr>
          <a:xfrm>
            <a:off x="2656850" y="4156875"/>
            <a:ext cx="6486900" cy="643800"/>
          </a:xfrm>
          <a:prstGeom prst="rect">
            <a:avLst/>
          </a:prstGeom>
          <a:noFill/>
          <a:ln>
            <a:noFill/>
          </a:ln>
        </p:spPr>
        <p:txBody>
          <a:bodyPr spcFirstLastPara="1" wrap="square" lIns="91425" tIns="91425" rIns="91425" bIns="91425" anchor="t" anchorCtr="0">
            <a:noAutofit/>
          </a:bodyPr>
          <a:lstStyle/>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*CoE is not responsible to deliver any projects. Its primarily role is to set up , operationalize and run the CoE as new operating Model for PSEG</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*All Salesforce Projects have to go through scoping, solutioning and effort estimation following the guiding principle of COE outlined in Slide 2 . The cost for delivering each individual project (build and Deploy) will be determined following the CoE process separately</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*No Salesforce project will be approved for execution if it has not gone through the CoE process of scoping,solutioning and effort estimation. </a:t>
            </a:r>
            <a:endParaRPr sz="700">
              <a:solidFill>
                <a:schemeClr val="dk1"/>
              </a:solidFill>
              <a:latin typeface="Karla"/>
              <a:ea typeface="Karla"/>
              <a:cs typeface="Karla"/>
              <a:sym typeface="Karla"/>
            </a:endParaRPr>
          </a:p>
          <a:p>
            <a:pPr marL="457200" marR="0" lvl="0" indent="-273050" algn="l" rtl="0">
              <a:spcBef>
                <a:spcPts val="0"/>
              </a:spcBef>
              <a:spcAft>
                <a:spcPts val="0"/>
              </a:spcAft>
              <a:buClr>
                <a:schemeClr val="dk1"/>
              </a:buClr>
              <a:buSzPts val="700"/>
              <a:buFont typeface="Karla"/>
              <a:buAutoNum type="arabicPeriod"/>
            </a:pPr>
            <a:r>
              <a:rPr lang="en" sz="700">
                <a:solidFill>
                  <a:schemeClr val="dk1"/>
                </a:solidFill>
                <a:latin typeface="Karla"/>
                <a:ea typeface="Karla"/>
                <a:cs typeface="Karla"/>
                <a:sym typeface="Karla"/>
              </a:rPr>
              <a:t>*Once the CoE is in steady state the program level resources will also be part of the execution team of Salesforce project, providing guidance on successful execution maintaining best practices and standards laid in by CoE.</a:t>
            </a:r>
            <a:endParaRPr sz="700">
              <a:solidFill>
                <a:schemeClr val="dk1"/>
              </a:solidFill>
              <a:latin typeface="Karla"/>
              <a:ea typeface="Karla"/>
              <a:cs typeface="Karla"/>
              <a:sym typeface="Karla"/>
            </a:endParaRPr>
          </a:p>
          <a:p>
            <a:pPr marL="0" marR="0" lvl="0" indent="0" algn="l" rtl="0">
              <a:spcBef>
                <a:spcPts val="0"/>
              </a:spcBef>
              <a:spcAft>
                <a:spcPts val="0"/>
              </a:spcAft>
              <a:buNone/>
            </a:pPr>
            <a:r>
              <a:rPr lang="en" sz="700">
                <a:solidFill>
                  <a:schemeClr val="dk1"/>
                </a:solidFill>
                <a:latin typeface="Karla"/>
                <a:ea typeface="Karla"/>
                <a:cs typeface="Karla"/>
                <a:sym typeface="Karla"/>
              </a:rPr>
              <a:t>^ All Cognizant (SF Partner) services are pursuant to separate agreement.</a:t>
            </a:r>
            <a:endParaRPr sz="700">
              <a:solidFill>
                <a:schemeClr val="dk1"/>
              </a:solidFill>
              <a:latin typeface="Karla"/>
              <a:ea typeface="Karla"/>
              <a:cs typeface="Karla"/>
              <a:sym typeface="Karla"/>
            </a:endParaRPr>
          </a:p>
        </p:txBody>
      </p:sp>
      <p:sp>
        <p:nvSpPr>
          <p:cNvPr id="426" name="Google Shape;426;p45"/>
          <p:cNvSpPr/>
          <p:nvPr/>
        </p:nvSpPr>
        <p:spPr>
          <a:xfrm>
            <a:off x="7292230" y="1523144"/>
            <a:ext cx="1463100" cy="177600"/>
          </a:xfrm>
          <a:prstGeom prst="roundRect">
            <a:avLst>
              <a:gd name="adj" fmla="val 0"/>
            </a:avLst>
          </a:prstGeom>
          <a:solidFill>
            <a:srgbClr val="999999"/>
          </a:solidFill>
          <a:ln>
            <a:noFill/>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chemeClr val="dk1"/>
                </a:solidFill>
                <a:latin typeface="Karla"/>
                <a:ea typeface="Karla"/>
                <a:cs typeface="Karla"/>
                <a:sym typeface="Karla"/>
              </a:rPr>
              <a:t>Experience </a:t>
            </a:r>
            <a:endParaRPr sz="700">
              <a:solidFill>
                <a:schemeClr val="dk1"/>
              </a:solidFill>
              <a:latin typeface="Karla"/>
              <a:ea typeface="Karla"/>
              <a:cs typeface="Karla"/>
              <a:sym typeface="Karla"/>
            </a:endParaRPr>
          </a:p>
          <a:p>
            <a:pPr marL="0" marR="0" lvl="0" indent="0" algn="ctr" rtl="0">
              <a:spcBef>
                <a:spcPts val="0"/>
              </a:spcBef>
              <a:spcAft>
                <a:spcPts val="0"/>
              </a:spcAft>
              <a:buNone/>
            </a:pPr>
            <a:r>
              <a:rPr lang="en" sz="700">
                <a:solidFill>
                  <a:schemeClr val="dk1"/>
                </a:solidFill>
                <a:latin typeface="Karla"/>
                <a:ea typeface="Karla"/>
                <a:cs typeface="Karla"/>
                <a:sym typeface="Karla"/>
              </a:rPr>
              <a:t>Adam Huse</a:t>
            </a:r>
            <a:endParaRPr sz="700">
              <a:solidFill>
                <a:schemeClr val="dk1"/>
              </a:solidFill>
              <a:latin typeface="Karla"/>
              <a:ea typeface="Karla"/>
              <a:cs typeface="Karla"/>
              <a:sym typeface="Karla"/>
            </a:endParaRPr>
          </a:p>
        </p:txBody>
      </p:sp>
      <p:sp>
        <p:nvSpPr>
          <p:cNvPr id="427" name="Google Shape;427;p45"/>
          <p:cNvSpPr txBox="1"/>
          <p:nvPr/>
        </p:nvSpPr>
        <p:spPr>
          <a:xfrm>
            <a:off x="594360" y="114300"/>
            <a:ext cx="8229600" cy="41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B526F"/>
              </a:buClr>
              <a:buSzPts val="2800"/>
              <a:buFont typeface="Libre Franklin Thin"/>
              <a:buNone/>
            </a:pPr>
            <a:r>
              <a:rPr lang="en" sz="2800" cap="none">
                <a:solidFill>
                  <a:srgbClr val="3B526F"/>
                </a:solidFill>
                <a:latin typeface="Libre Franklin Thin"/>
                <a:ea typeface="Libre Franklin Thin"/>
                <a:cs typeface="Libre Franklin Thin"/>
                <a:sym typeface="Libre Franklin Thin"/>
              </a:rPr>
              <a:t>CoE Structure</a:t>
            </a:r>
            <a:endParaRPr sz="2800" cap="none">
              <a:solidFill>
                <a:srgbClr val="3B526F"/>
              </a:solidFill>
              <a:latin typeface="Libre Franklin Thin"/>
              <a:ea typeface="Libre Franklin Thin"/>
              <a:cs typeface="Libre Franklin Thin"/>
              <a:sym typeface="Libre Franklin Thin"/>
            </a:endParaRPr>
          </a:p>
        </p:txBody>
      </p:sp>
      <p:sp>
        <p:nvSpPr>
          <p:cNvPr id="428" name="Google Shape;428;p45"/>
          <p:cNvSpPr/>
          <p:nvPr/>
        </p:nvSpPr>
        <p:spPr>
          <a:xfrm>
            <a:off x="2072982" y="1146938"/>
            <a:ext cx="1463100" cy="2289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Dir IT Processes &amp; Dev Ops - Bindu Tilu</a:t>
            </a:r>
            <a:endParaRPr sz="700">
              <a:solidFill>
                <a:schemeClr val="dk1"/>
              </a:solidFill>
              <a:latin typeface="Karla"/>
              <a:ea typeface="Karla"/>
              <a:cs typeface="Karla"/>
              <a:sym typeface="Karla"/>
            </a:endParaRPr>
          </a:p>
        </p:txBody>
      </p:sp>
      <p:sp>
        <p:nvSpPr>
          <p:cNvPr id="429" name="Google Shape;429;p45"/>
          <p:cNvSpPr/>
          <p:nvPr/>
        </p:nvSpPr>
        <p:spPr>
          <a:xfrm>
            <a:off x="3641663" y="1146928"/>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Sr Dir IT PSE&amp;G Smart Ops – Damon LoBoi</a:t>
            </a:r>
            <a:endParaRPr sz="700">
              <a:solidFill>
                <a:schemeClr val="dk1"/>
              </a:solidFill>
              <a:latin typeface="Karla"/>
              <a:ea typeface="Karla"/>
              <a:cs typeface="Karla"/>
              <a:sym typeface="Karla"/>
            </a:endParaRPr>
          </a:p>
        </p:txBody>
      </p:sp>
      <p:sp>
        <p:nvSpPr>
          <p:cNvPr id="430" name="Google Shape;430;p45"/>
          <p:cNvSpPr/>
          <p:nvPr/>
        </p:nvSpPr>
        <p:spPr>
          <a:xfrm>
            <a:off x="5212424" y="1152115"/>
            <a:ext cx="1463100" cy="2424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Dir IT PSEG Power Gen. Saidesh Vadlamudi</a:t>
            </a:r>
            <a:endParaRPr sz="700">
              <a:solidFill>
                <a:schemeClr val="dk1"/>
              </a:solidFill>
              <a:latin typeface="Karla"/>
              <a:ea typeface="Karla"/>
              <a:cs typeface="Karla"/>
              <a:sym typeface="Karla"/>
            </a:endParaRPr>
          </a:p>
        </p:txBody>
      </p:sp>
      <p:sp>
        <p:nvSpPr>
          <p:cNvPr id="431" name="Google Shape;431;p45"/>
          <p:cNvSpPr/>
          <p:nvPr/>
        </p:nvSpPr>
        <p:spPr>
          <a:xfrm>
            <a:off x="1058533" y="1747863"/>
            <a:ext cx="1463100" cy="192600"/>
          </a:xfrm>
          <a:prstGeom prst="roundRect">
            <a:avLst>
              <a:gd name="adj" fmla="val 0"/>
            </a:avLst>
          </a:prstGeom>
          <a:solidFill>
            <a:srgbClr val="91A7C3"/>
          </a:solidFill>
          <a:ln w="9525" cap="flat" cmpd="sng">
            <a:solidFill>
              <a:srgbClr val="C0C0C0"/>
            </a:solidFill>
            <a:prstDash val="solid"/>
            <a:round/>
            <a:headEnd type="none" w="sm" len="sm"/>
            <a:tailEnd type="none" w="sm" len="sm"/>
          </a:ln>
          <a:effectLst>
            <a:outerShdw blurRad="57150" dist="19050" dir="5400000" algn="bl" rotWithShape="0">
              <a:srgbClr val="000000">
                <a:alpha val="2667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a:solidFill>
                  <a:srgbClr val="FFFFFF"/>
                </a:solidFill>
                <a:latin typeface="Karla"/>
                <a:ea typeface="Karla"/>
                <a:cs typeface="Karla"/>
                <a:sym typeface="Karla"/>
              </a:rPr>
              <a:t>Technology GPM</a:t>
            </a:r>
            <a:endParaRPr sz="1200"/>
          </a:p>
          <a:p>
            <a:pPr marL="0" marR="0" lvl="0" indent="0" algn="ctr" rtl="0">
              <a:spcBef>
                <a:spcPts val="0"/>
              </a:spcBef>
              <a:spcAft>
                <a:spcPts val="0"/>
              </a:spcAft>
              <a:buNone/>
            </a:pPr>
            <a:r>
              <a:rPr lang="en" sz="700">
                <a:solidFill>
                  <a:srgbClr val="FFFFFF"/>
                </a:solidFill>
                <a:latin typeface="Karla"/>
                <a:ea typeface="Karla"/>
                <a:cs typeface="Karla"/>
                <a:sym typeface="Karla"/>
              </a:rPr>
              <a:t>Andrew Liebhauser</a:t>
            </a:r>
            <a:endParaRPr sz="700">
              <a:solidFill>
                <a:schemeClr val="dk1"/>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6"/>
          <p:cNvPicPr preferRelativeResize="0"/>
          <p:nvPr/>
        </p:nvPicPr>
        <p:blipFill rotWithShape="1">
          <a:blip r:embed="rId3">
            <a:alphaModFix/>
          </a:blip>
          <a:srcRect r="6270" b="22869"/>
          <a:stretch/>
        </p:blipFill>
        <p:spPr>
          <a:xfrm>
            <a:off x="-27300" y="340038"/>
            <a:ext cx="6108897" cy="3821800"/>
          </a:xfrm>
          <a:prstGeom prst="rect">
            <a:avLst/>
          </a:prstGeom>
          <a:noFill/>
          <a:ln>
            <a:noFill/>
          </a:ln>
        </p:spPr>
      </p:pic>
      <p:sp>
        <p:nvSpPr>
          <p:cNvPr id="437" name="Google Shape;437;p46"/>
          <p:cNvSpPr txBox="1"/>
          <p:nvPr/>
        </p:nvSpPr>
        <p:spPr>
          <a:xfrm>
            <a:off x="6066800" y="0"/>
            <a:ext cx="3049800" cy="5046600"/>
          </a:xfrm>
          <a:prstGeom prst="rect">
            <a:avLst/>
          </a:prstGeom>
          <a:noFill/>
          <a:ln>
            <a:noFill/>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Focus on Mission Critical Outcomes</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Digital Executive Team focus on performance and identify critical outcomes</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Determine Areas to Innovate</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Select Mission Critical Outcomes and Areas to innovate</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Determine need for buy vs build</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Provide guidance to PSEG product teams to prioritize</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Solutioning </a:t>
            </a:r>
            <a:endParaRPr sz="750" b="1">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Mobilize cross functional teams to define extensible solutions for key personas and create meaningful inputs to roadmaps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Team guide prototyping to define clear use cases and designs including integrations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Integrate end-users to inform and test solutions in prototype form to drive rapid iteration on solutions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Enterprise Release Management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program epics and organize/prioritize work </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Validate and refine the technical and Integration architecture and designs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Change Management adoption plans for business users aligned to critical outcomes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Plan &amp; Design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Prioritize and groom backlog using continuous user feedback</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Assign story points and load sprint</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Develop QA, API led integration, adoption and training plans</a:t>
            </a:r>
            <a:endParaRPr sz="750">
              <a:latin typeface="Karla"/>
              <a:ea typeface="Karla"/>
              <a:cs typeface="Karla"/>
              <a:sym typeface="Karla"/>
            </a:endParaRPr>
          </a:p>
          <a:p>
            <a:pPr marL="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Build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Kick off PI and Sprints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Test solution through sprint demos with business users to seek additional feedback</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Deploy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Conduct UAT and End-to-End testing</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go-live plan</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 live adoption and training plans</a:t>
            </a:r>
            <a:endParaRPr sz="750">
              <a:solidFill>
                <a:schemeClr val="dk1"/>
              </a:solidFill>
              <a:latin typeface="Karla"/>
              <a:ea typeface="Karla"/>
              <a:cs typeface="Karla"/>
              <a:sym typeface="Karla"/>
            </a:endParaRPr>
          </a:p>
          <a:p>
            <a:pPr marL="91440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Prepare Release &amp; Launch</a:t>
            </a: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Create a Continuous Community of User Feedback</a:t>
            </a:r>
            <a:endParaRPr sz="750" b="1">
              <a:latin typeface="Karla"/>
              <a:ea typeface="Karla"/>
              <a:cs typeface="Karla"/>
              <a:sym typeface="Karla"/>
            </a:endParaRPr>
          </a:p>
        </p:txBody>
      </p:sp>
      <p:sp>
        <p:nvSpPr>
          <p:cNvPr id="438" name="Google Shape;438;p46"/>
          <p:cNvSpPr/>
          <p:nvPr/>
        </p:nvSpPr>
        <p:spPr>
          <a:xfrm>
            <a:off x="313400" y="15614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439" name="Google Shape;439;p46"/>
          <p:cNvSpPr/>
          <p:nvPr/>
        </p:nvSpPr>
        <p:spPr>
          <a:xfrm>
            <a:off x="736975" y="1825469"/>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440" name="Google Shape;440;p46"/>
          <p:cNvSpPr/>
          <p:nvPr/>
        </p:nvSpPr>
        <p:spPr>
          <a:xfrm>
            <a:off x="2340504" y="1970803"/>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sp>
        <p:nvSpPr>
          <p:cNvPr id="441" name="Google Shape;441;p46"/>
          <p:cNvSpPr/>
          <p:nvPr/>
        </p:nvSpPr>
        <p:spPr>
          <a:xfrm>
            <a:off x="3200525" y="169254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442" name="Google Shape;442;p46"/>
          <p:cNvSpPr/>
          <p:nvPr/>
        </p:nvSpPr>
        <p:spPr>
          <a:xfrm>
            <a:off x="4633700" y="2326450"/>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5</a:t>
            </a:r>
            <a:endParaRPr sz="600">
              <a:solidFill>
                <a:srgbClr val="FFFFFF"/>
              </a:solidFill>
              <a:latin typeface="Roboto"/>
              <a:ea typeface="Roboto"/>
              <a:cs typeface="Roboto"/>
              <a:sym typeface="Roboto"/>
            </a:endParaRPr>
          </a:p>
        </p:txBody>
      </p:sp>
      <p:sp>
        <p:nvSpPr>
          <p:cNvPr id="443" name="Google Shape;443;p46"/>
          <p:cNvSpPr/>
          <p:nvPr/>
        </p:nvSpPr>
        <p:spPr>
          <a:xfrm>
            <a:off x="4203800" y="25830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6</a:t>
            </a:r>
            <a:endParaRPr sz="600">
              <a:solidFill>
                <a:srgbClr val="FFFFFF"/>
              </a:solidFill>
              <a:latin typeface="Roboto"/>
              <a:ea typeface="Roboto"/>
              <a:cs typeface="Roboto"/>
              <a:sym typeface="Roboto"/>
            </a:endParaRPr>
          </a:p>
        </p:txBody>
      </p:sp>
      <p:sp>
        <p:nvSpPr>
          <p:cNvPr id="444" name="Google Shape;444;p46"/>
          <p:cNvSpPr/>
          <p:nvPr/>
        </p:nvSpPr>
        <p:spPr>
          <a:xfrm>
            <a:off x="3716025" y="280502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7</a:t>
            </a:r>
            <a:endParaRPr sz="600">
              <a:solidFill>
                <a:srgbClr val="FFFFFF"/>
              </a:solidFill>
              <a:latin typeface="Roboto"/>
              <a:ea typeface="Roboto"/>
              <a:cs typeface="Roboto"/>
              <a:sym typeface="Roboto"/>
            </a:endParaRPr>
          </a:p>
        </p:txBody>
      </p:sp>
      <p:sp>
        <p:nvSpPr>
          <p:cNvPr id="445" name="Google Shape;445;p46"/>
          <p:cNvSpPr/>
          <p:nvPr/>
        </p:nvSpPr>
        <p:spPr>
          <a:xfrm>
            <a:off x="2900574" y="330598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8</a:t>
            </a:r>
            <a:endParaRPr sz="600">
              <a:solidFill>
                <a:srgbClr val="FFFFFF"/>
              </a:solidFill>
              <a:latin typeface="Roboto"/>
              <a:ea typeface="Roboto"/>
              <a:cs typeface="Roboto"/>
              <a:sym typeface="Roboto"/>
            </a:endParaRPr>
          </a:p>
        </p:txBody>
      </p:sp>
      <p:sp>
        <p:nvSpPr>
          <p:cNvPr id="446" name="Google Shape;446;p46"/>
          <p:cNvSpPr/>
          <p:nvPr/>
        </p:nvSpPr>
        <p:spPr>
          <a:xfrm>
            <a:off x="1353400" y="334677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9</a:t>
            </a:r>
            <a:endParaRPr sz="600">
              <a:solidFill>
                <a:srgbClr val="FFFFFF"/>
              </a:solidFill>
              <a:latin typeface="Roboto"/>
              <a:ea typeface="Roboto"/>
              <a:cs typeface="Roboto"/>
              <a:sym typeface="Roboto"/>
            </a:endParaRPr>
          </a:p>
        </p:txBody>
      </p:sp>
      <p:sp>
        <p:nvSpPr>
          <p:cNvPr id="447" name="Google Shape;447;p46"/>
          <p:cNvSpPr txBox="1"/>
          <p:nvPr/>
        </p:nvSpPr>
        <p:spPr>
          <a:xfrm>
            <a:off x="92297" y="2"/>
            <a:ext cx="3753300" cy="196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COE  Operating Model</a:t>
            </a:r>
            <a:endParaRPr sz="1100">
              <a:solidFill>
                <a:srgbClr val="4472C4"/>
              </a:solidFill>
              <a:latin typeface="Roboto Light"/>
              <a:ea typeface="Roboto Light"/>
              <a:cs typeface="Roboto Light"/>
              <a:sym typeface="Roboto Light"/>
            </a:endParaRPr>
          </a:p>
        </p:txBody>
      </p:sp>
      <p:sp>
        <p:nvSpPr>
          <p:cNvPr id="448" name="Google Shape;448;p46"/>
          <p:cNvSpPr/>
          <p:nvPr/>
        </p:nvSpPr>
        <p:spPr>
          <a:xfrm>
            <a:off x="409404" y="43618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A64D79"/>
                </a:solidFill>
                <a:latin typeface="Roboto"/>
                <a:ea typeface="Roboto"/>
                <a:cs typeface="Roboto"/>
                <a:sym typeface="Roboto"/>
              </a:rPr>
              <a:t>A</a:t>
            </a:r>
            <a:endParaRPr sz="600">
              <a:solidFill>
                <a:srgbClr val="A64D79"/>
              </a:solidFill>
              <a:latin typeface="Roboto"/>
              <a:ea typeface="Roboto"/>
              <a:cs typeface="Roboto"/>
              <a:sym typeface="Roboto"/>
            </a:endParaRPr>
          </a:p>
        </p:txBody>
      </p:sp>
      <p:sp>
        <p:nvSpPr>
          <p:cNvPr id="449" name="Google Shape;449;p46"/>
          <p:cNvSpPr txBox="1"/>
          <p:nvPr/>
        </p:nvSpPr>
        <p:spPr>
          <a:xfrm>
            <a:off x="524263" y="44545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Input on Industry trends, User research and Brand Experience</a:t>
            </a:r>
            <a:endParaRPr sz="600">
              <a:latin typeface="Roboto"/>
              <a:ea typeface="Roboto"/>
              <a:cs typeface="Roboto"/>
              <a:sym typeface="Roboto"/>
            </a:endParaRPr>
          </a:p>
        </p:txBody>
      </p:sp>
      <p:sp>
        <p:nvSpPr>
          <p:cNvPr id="450" name="Google Shape;450;p46"/>
          <p:cNvSpPr txBox="1"/>
          <p:nvPr/>
        </p:nvSpPr>
        <p:spPr>
          <a:xfrm>
            <a:off x="524263" y="43087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Sources </a:t>
            </a:r>
            <a:endParaRPr sz="600" b="1">
              <a:latin typeface="Roboto"/>
              <a:ea typeface="Roboto"/>
              <a:cs typeface="Roboto"/>
              <a:sym typeface="Roboto"/>
            </a:endParaRPr>
          </a:p>
        </p:txBody>
      </p:sp>
      <p:sp>
        <p:nvSpPr>
          <p:cNvPr id="451" name="Google Shape;451;p46"/>
          <p:cNvSpPr/>
          <p:nvPr/>
        </p:nvSpPr>
        <p:spPr>
          <a:xfrm>
            <a:off x="1878132"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B</a:t>
            </a:r>
            <a:endParaRPr sz="600">
              <a:solidFill>
                <a:srgbClr val="A64D79"/>
              </a:solidFill>
              <a:latin typeface="Roboto"/>
              <a:ea typeface="Roboto"/>
              <a:cs typeface="Roboto"/>
              <a:sym typeface="Roboto"/>
            </a:endParaRPr>
          </a:p>
        </p:txBody>
      </p:sp>
      <p:sp>
        <p:nvSpPr>
          <p:cNvPr id="452" name="Google Shape;452;p46"/>
          <p:cNvSpPr txBox="1"/>
          <p:nvPr/>
        </p:nvSpPr>
        <p:spPr>
          <a:xfrm>
            <a:off x="1992988"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Break fix, small requests and small enhancements that can be resolved quickly</a:t>
            </a:r>
            <a:endParaRPr sz="600">
              <a:latin typeface="Roboto"/>
              <a:ea typeface="Roboto"/>
              <a:cs typeface="Roboto"/>
              <a:sym typeface="Roboto"/>
            </a:endParaRPr>
          </a:p>
        </p:txBody>
      </p:sp>
      <p:sp>
        <p:nvSpPr>
          <p:cNvPr id="453" name="Google Shape;453;p46"/>
          <p:cNvSpPr txBox="1"/>
          <p:nvPr/>
        </p:nvSpPr>
        <p:spPr>
          <a:xfrm>
            <a:off x="1992988"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User Feedback</a:t>
            </a:r>
            <a:endParaRPr sz="600" b="1">
              <a:latin typeface="Roboto"/>
              <a:ea typeface="Roboto"/>
              <a:cs typeface="Roboto"/>
              <a:sym typeface="Roboto"/>
            </a:endParaRPr>
          </a:p>
        </p:txBody>
      </p:sp>
      <p:sp>
        <p:nvSpPr>
          <p:cNvPr id="454" name="Google Shape;454;p46"/>
          <p:cNvSpPr/>
          <p:nvPr/>
        </p:nvSpPr>
        <p:spPr>
          <a:xfrm>
            <a:off x="3525060"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C</a:t>
            </a:r>
            <a:endParaRPr sz="600">
              <a:solidFill>
                <a:srgbClr val="A64D79"/>
              </a:solidFill>
              <a:latin typeface="Roboto"/>
              <a:ea typeface="Roboto"/>
              <a:cs typeface="Roboto"/>
              <a:sym typeface="Roboto"/>
            </a:endParaRPr>
          </a:p>
        </p:txBody>
      </p:sp>
      <p:sp>
        <p:nvSpPr>
          <p:cNvPr id="455" name="Google Shape;455;p46"/>
          <p:cNvSpPr txBox="1"/>
          <p:nvPr/>
        </p:nvSpPr>
        <p:spPr>
          <a:xfrm>
            <a:off x="3639925"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Organized user feedback focused on increasing value </a:t>
            </a:r>
            <a:endParaRPr sz="600">
              <a:latin typeface="Roboto"/>
              <a:ea typeface="Roboto"/>
              <a:cs typeface="Roboto"/>
              <a:sym typeface="Roboto"/>
            </a:endParaRPr>
          </a:p>
        </p:txBody>
      </p:sp>
      <p:sp>
        <p:nvSpPr>
          <p:cNvPr id="456" name="Google Shape;456;p46"/>
          <p:cNvSpPr txBox="1"/>
          <p:nvPr/>
        </p:nvSpPr>
        <p:spPr>
          <a:xfrm>
            <a:off x="3639925"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Strategic Feedback</a:t>
            </a:r>
            <a:endParaRPr sz="600"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p:nvPr/>
        </p:nvSpPr>
        <p:spPr>
          <a:xfrm>
            <a:off x="131272" y="1181516"/>
            <a:ext cx="2946600" cy="2441400"/>
          </a:xfrm>
          <a:prstGeom prst="rect">
            <a:avLst/>
          </a:prstGeom>
          <a:solidFill>
            <a:srgbClr val="E3E3E5"/>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sp>
        <p:nvSpPr>
          <p:cNvPr id="463" name="Google Shape;463;p47"/>
          <p:cNvSpPr/>
          <p:nvPr/>
        </p:nvSpPr>
        <p:spPr>
          <a:xfrm>
            <a:off x="131272" y="669102"/>
            <a:ext cx="8917200" cy="3099300"/>
          </a:xfrm>
          <a:prstGeom prst="rect">
            <a:avLst/>
          </a:prstGeom>
          <a:solidFill>
            <a:srgbClr val="D8D8D8"/>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dk1"/>
              </a:solidFill>
              <a:latin typeface="Libre Franklin"/>
              <a:ea typeface="Libre Franklin"/>
              <a:cs typeface="Libre Franklin"/>
              <a:sym typeface="Libre Franklin"/>
            </a:endParaRPr>
          </a:p>
        </p:txBody>
      </p:sp>
      <p:sp>
        <p:nvSpPr>
          <p:cNvPr id="464" name="Google Shape;464;p47"/>
          <p:cNvSpPr/>
          <p:nvPr/>
        </p:nvSpPr>
        <p:spPr>
          <a:xfrm>
            <a:off x="6235605" y="1186765"/>
            <a:ext cx="2706000" cy="2441400"/>
          </a:xfrm>
          <a:prstGeom prst="rect">
            <a:avLst/>
          </a:prstGeom>
          <a:solidFill>
            <a:srgbClr val="D9CDBA"/>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sp>
        <p:nvSpPr>
          <p:cNvPr id="465" name="Google Shape;465;p47"/>
          <p:cNvSpPr/>
          <p:nvPr/>
        </p:nvSpPr>
        <p:spPr>
          <a:xfrm>
            <a:off x="3136869" y="1186765"/>
            <a:ext cx="3045300" cy="2441400"/>
          </a:xfrm>
          <a:prstGeom prst="rect">
            <a:avLst/>
          </a:prstGeom>
          <a:solidFill>
            <a:srgbClr val="DBE5ED"/>
          </a:solidFill>
          <a:ln w="25400" cap="flat" cmpd="sng">
            <a:solidFill>
              <a:srgbClr val="58595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Libre Franklin"/>
              <a:ea typeface="Libre Franklin"/>
              <a:cs typeface="Libre Franklin"/>
              <a:sym typeface="Libre Franklin"/>
            </a:endParaRPr>
          </a:p>
        </p:txBody>
      </p:sp>
      <p:grpSp>
        <p:nvGrpSpPr>
          <p:cNvPr id="466" name="Google Shape;466;p47"/>
          <p:cNvGrpSpPr/>
          <p:nvPr/>
        </p:nvGrpSpPr>
        <p:grpSpPr>
          <a:xfrm>
            <a:off x="3129033" y="1650233"/>
            <a:ext cx="2886064" cy="1591332"/>
            <a:chOff x="270388" y="-16480"/>
            <a:chExt cx="2886064" cy="2121776"/>
          </a:xfrm>
        </p:grpSpPr>
        <p:sp>
          <p:nvSpPr>
            <p:cNvPr id="467" name="Google Shape;467;p47"/>
            <p:cNvSpPr/>
            <p:nvPr/>
          </p:nvSpPr>
          <p:spPr>
            <a:xfrm>
              <a:off x="2614581" y="1268160"/>
              <a:ext cx="91500" cy="2361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468" name="Google Shape;468;p47"/>
            <p:cNvSpPr/>
            <p:nvPr/>
          </p:nvSpPr>
          <p:spPr>
            <a:xfrm>
              <a:off x="1916272" y="498929"/>
              <a:ext cx="744000" cy="253800"/>
            </a:xfrm>
            <a:custGeom>
              <a:avLst/>
              <a:gdLst/>
              <a:ahLst/>
              <a:cxnLst/>
              <a:rect l="l" t="t" r="r" b="b"/>
              <a:pathLst>
                <a:path w="120000" h="120000" extrusionOk="0">
                  <a:moveTo>
                    <a:pt x="0" y="0"/>
                  </a:moveTo>
                  <a:lnTo>
                    <a:pt x="0" y="84451"/>
                  </a:lnTo>
                  <a:lnTo>
                    <a:pt x="120000" y="84451"/>
                  </a:lnTo>
                  <a:lnTo>
                    <a:pt x="120000" y="120000"/>
                  </a:lnTo>
                </a:path>
              </a:pathLst>
            </a:custGeom>
            <a:noFill/>
            <a:ln w="25400" cap="flat" cmpd="sng">
              <a:solidFill>
                <a:srgbClr val="5F6163"/>
              </a:solidFill>
              <a:prstDash val="solid"/>
              <a:round/>
              <a:headEnd type="none" w="sm" len="sm"/>
              <a:tailEnd type="none" w="sm" len="sm"/>
            </a:ln>
          </p:spPr>
        </p:sp>
        <p:sp>
          <p:nvSpPr>
            <p:cNvPr id="469" name="Google Shape;469;p47"/>
            <p:cNvSpPr/>
            <p:nvPr/>
          </p:nvSpPr>
          <p:spPr>
            <a:xfrm>
              <a:off x="1172242" y="1268160"/>
              <a:ext cx="4959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6D6F71"/>
              </a:solidFill>
              <a:prstDash val="solid"/>
              <a:round/>
              <a:headEnd type="none" w="sm" len="sm"/>
              <a:tailEnd type="none" w="sm" len="sm"/>
            </a:ln>
          </p:spPr>
        </p:sp>
        <p:sp>
          <p:nvSpPr>
            <p:cNvPr id="470" name="Google Shape;470;p47"/>
            <p:cNvSpPr/>
            <p:nvPr/>
          </p:nvSpPr>
          <p:spPr>
            <a:xfrm>
              <a:off x="676223" y="1268160"/>
              <a:ext cx="4959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6D6F71"/>
              </a:solidFill>
              <a:prstDash val="solid"/>
              <a:round/>
              <a:headEnd type="none" w="sm" len="sm"/>
              <a:tailEnd type="none" w="sm" len="sm"/>
            </a:ln>
          </p:spPr>
        </p:sp>
        <p:sp>
          <p:nvSpPr>
            <p:cNvPr id="471" name="Google Shape;471;p47"/>
            <p:cNvSpPr/>
            <p:nvPr/>
          </p:nvSpPr>
          <p:spPr>
            <a:xfrm>
              <a:off x="1172242" y="498929"/>
              <a:ext cx="744000" cy="253800"/>
            </a:xfrm>
            <a:custGeom>
              <a:avLst/>
              <a:gdLst/>
              <a:ahLst/>
              <a:cxnLst/>
              <a:rect l="l" t="t" r="r" b="b"/>
              <a:pathLst>
                <a:path w="120000" h="120000" extrusionOk="0">
                  <a:moveTo>
                    <a:pt x="120000" y="0"/>
                  </a:moveTo>
                  <a:lnTo>
                    <a:pt x="120000" y="84451"/>
                  </a:lnTo>
                  <a:lnTo>
                    <a:pt x="0" y="84451"/>
                  </a:lnTo>
                  <a:lnTo>
                    <a:pt x="0" y="120000"/>
                  </a:lnTo>
                </a:path>
              </a:pathLst>
            </a:custGeom>
            <a:noFill/>
            <a:ln w="25400" cap="flat" cmpd="sng">
              <a:solidFill>
                <a:srgbClr val="5F6163"/>
              </a:solidFill>
              <a:prstDash val="solid"/>
              <a:round/>
              <a:headEnd type="none" w="sm" len="sm"/>
              <a:tailEnd type="none" w="sm" len="sm"/>
            </a:ln>
          </p:spPr>
        </p:sp>
        <p:sp>
          <p:nvSpPr>
            <p:cNvPr id="472" name="Google Shape;472;p47"/>
            <p:cNvSpPr/>
            <p:nvPr/>
          </p:nvSpPr>
          <p:spPr>
            <a:xfrm>
              <a:off x="1510437" y="-1648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1600623" y="691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txBox="1"/>
            <p:nvPr/>
          </p:nvSpPr>
          <p:spPr>
            <a:xfrm>
              <a:off x="1615719" y="842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Chief Architect</a:t>
              </a:r>
              <a:endParaRPr/>
            </a:p>
          </p:txBody>
        </p:sp>
        <p:sp>
          <p:nvSpPr>
            <p:cNvPr id="475" name="Google Shape;475;p47"/>
            <p:cNvSpPr/>
            <p:nvPr/>
          </p:nvSpPr>
          <p:spPr>
            <a:xfrm>
              <a:off x="766408" y="75275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856593" y="83842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txBox="1"/>
            <p:nvPr/>
          </p:nvSpPr>
          <p:spPr>
            <a:xfrm>
              <a:off x="871689" y="85352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Enterprise Architect </a:t>
              </a:r>
              <a:endParaRPr/>
            </a:p>
          </p:txBody>
        </p:sp>
        <p:sp>
          <p:nvSpPr>
            <p:cNvPr id="478" name="Google Shape;478;p47"/>
            <p:cNvSpPr/>
            <p:nvPr/>
          </p:nvSpPr>
          <p:spPr>
            <a:xfrm>
              <a:off x="270388"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60574"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txBox="1"/>
            <p:nvPr/>
          </p:nvSpPr>
          <p:spPr>
            <a:xfrm>
              <a:off x="375670"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sp>
          <p:nvSpPr>
            <p:cNvPr id="481" name="Google Shape;481;p47"/>
            <p:cNvSpPr/>
            <p:nvPr/>
          </p:nvSpPr>
          <p:spPr>
            <a:xfrm>
              <a:off x="1262428"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1352613"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txBox="1"/>
            <p:nvPr/>
          </p:nvSpPr>
          <p:spPr>
            <a:xfrm>
              <a:off x="1367709"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sp>
          <p:nvSpPr>
            <p:cNvPr id="484" name="Google Shape;484;p47"/>
            <p:cNvSpPr/>
            <p:nvPr/>
          </p:nvSpPr>
          <p:spPr>
            <a:xfrm>
              <a:off x="2254467" y="75275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2344652" y="83842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txBox="1"/>
            <p:nvPr/>
          </p:nvSpPr>
          <p:spPr>
            <a:xfrm>
              <a:off x="2359748" y="85352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Data Integration Architect</a:t>
              </a:r>
              <a:endParaRPr/>
            </a:p>
          </p:txBody>
        </p:sp>
        <p:sp>
          <p:nvSpPr>
            <p:cNvPr id="487" name="Google Shape;487;p47"/>
            <p:cNvSpPr/>
            <p:nvPr/>
          </p:nvSpPr>
          <p:spPr>
            <a:xfrm>
              <a:off x="2254467" y="1504220"/>
              <a:ext cx="8118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2344652" y="1589896"/>
              <a:ext cx="8118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txBox="1"/>
            <p:nvPr/>
          </p:nvSpPr>
          <p:spPr>
            <a:xfrm>
              <a:off x="2359748" y="1604992"/>
              <a:ext cx="781500" cy="4851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None/>
              </a:pPr>
              <a:r>
                <a:rPr lang="en" sz="800">
                  <a:solidFill>
                    <a:schemeClr val="dk1"/>
                  </a:solidFill>
                  <a:latin typeface="Libre Franklin"/>
                  <a:ea typeface="Libre Franklin"/>
                  <a:cs typeface="Libre Franklin"/>
                  <a:sym typeface="Libre Franklin"/>
                </a:rPr>
                <a:t>Solution Architects</a:t>
              </a:r>
              <a:endParaRPr/>
            </a:p>
          </p:txBody>
        </p:sp>
      </p:grpSp>
      <p:grpSp>
        <p:nvGrpSpPr>
          <p:cNvPr id="490" name="Google Shape;490;p47"/>
          <p:cNvGrpSpPr/>
          <p:nvPr/>
        </p:nvGrpSpPr>
        <p:grpSpPr>
          <a:xfrm>
            <a:off x="6126275" y="1702776"/>
            <a:ext cx="2830701" cy="1547746"/>
            <a:chOff x="409055" y="719"/>
            <a:chExt cx="2830701" cy="2063662"/>
          </a:xfrm>
        </p:grpSpPr>
        <p:sp>
          <p:nvSpPr>
            <p:cNvPr id="491" name="Google Shape;491;p47"/>
            <p:cNvSpPr/>
            <p:nvPr/>
          </p:nvSpPr>
          <p:spPr>
            <a:xfrm>
              <a:off x="2707434" y="1243312"/>
              <a:ext cx="91500" cy="2316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492" name="Google Shape;492;p47"/>
            <p:cNvSpPr/>
            <p:nvPr/>
          </p:nvSpPr>
          <p:spPr>
            <a:xfrm>
              <a:off x="2023387" y="506248"/>
              <a:ext cx="729900" cy="23160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5F6163"/>
              </a:solidFill>
              <a:prstDash val="solid"/>
              <a:round/>
              <a:headEnd type="none" w="sm" len="sm"/>
              <a:tailEnd type="none" w="sm" len="sm"/>
            </a:ln>
          </p:spPr>
        </p:sp>
        <p:sp>
          <p:nvSpPr>
            <p:cNvPr id="493" name="Google Shape;493;p47"/>
            <p:cNvSpPr/>
            <p:nvPr/>
          </p:nvSpPr>
          <p:spPr>
            <a:xfrm>
              <a:off x="1293621" y="1243312"/>
              <a:ext cx="486600" cy="231600"/>
            </a:xfrm>
            <a:custGeom>
              <a:avLst/>
              <a:gdLst/>
              <a:ahLst/>
              <a:cxnLst/>
              <a:rect l="l" t="t" r="r" b="b"/>
              <a:pathLst>
                <a:path w="120000" h="120000" extrusionOk="0">
                  <a:moveTo>
                    <a:pt x="0" y="0"/>
                  </a:moveTo>
                  <a:lnTo>
                    <a:pt x="0" y="81777"/>
                  </a:lnTo>
                  <a:lnTo>
                    <a:pt x="120000" y="81777"/>
                  </a:lnTo>
                  <a:lnTo>
                    <a:pt x="120000" y="120000"/>
                  </a:lnTo>
                </a:path>
              </a:pathLst>
            </a:custGeom>
            <a:noFill/>
            <a:ln w="25400" cap="flat" cmpd="sng">
              <a:solidFill>
                <a:srgbClr val="6D6F71"/>
              </a:solidFill>
              <a:prstDash val="solid"/>
              <a:round/>
              <a:headEnd type="none" w="sm" len="sm"/>
              <a:tailEnd type="none" w="sm" len="sm"/>
            </a:ln>
          </p:spPr>
        </p:sp>
        <p:sp>
          <p:nvSpPr>
            <p:cNvPr id="494" name="Google Shape;494;p47"/>
            <p:cNvSpPr/>
            <p:nvPr/>
          </p:nvSpPr>
          <p:spPr>
            <a:xfrm>
              <a:off x="807110" y="1243312"/>
              <a:ext cx="486600" cy="231600"/>
            </a:xfrm>
            <a:custGeom>
              <a:avLst/>
              <a:gdLst/>
              <a:ahLst/>
              <a:cxnLst/>
              <a:rect l="l" t="t" r="r" b="b"/>
              <a:pathLst>
                <a:path w="120000" h="120000" extrusionOk="0">
                  <a:moveTo>
                    <a:pt x="120000" y="0"/>
                  </a:moveTo>
                  <a:lnTo>
                    <a:pt x="120000" y="81777"/>
                  </a:lnTo>
                  <a:lnTo>
                    <a:pt x="0" y="81777"/>
                  </a:lnTo>
                  <a:lnTo>
                    <a:pt x="0" y="120000"/>
                  </a:lnTo>
                </a:path>
              </a:pathLst>
            </a:custGeom>
            <a:noFill/>
            <a:ln w="25400" cap="flat" cmpd="sng">
              <a:solidFill>
                <a:srgbClr val="6D6F71"/>
              </a:solidFill>
              <a:prstDash val="solid"/>
              <a:round/>
              <a:headEnd type="none" w="sm" len="sm"/>
              <a:tailEnd type="none" w="sm" len="sm"/>
            </a:ln>
          </p:spPr>
        </p:sp>
        <p:sp>
          <p:nvSpPr>
            <p:cNvPr id="495" name="Google Shape;495;p47"/>
            <p:cNvSpPr/>
            <p:nvPr/>
          </p:nvSpPr>
          <p:spPr>
            <a:xfrm>
              <a:off x="1293621" y="506248"/>
              <a:ext cx="729900" cy="231600"/>
            </a:xfrm>
            <a:custGeom>
              <a:avLst/>
              <a:gdLst/>
              <a:ahLst/>
              <a:cxnLst/>
              <a:rect l="l" t="t" r="r" b="b"/>
              <a:pathLst>
                <a:path w="120000" h="120000" extrusionOk="0">
                  <a:moveTo>
                    <a:pt x="120000" y="0"/>
                  </a:moveTo>
                  <a:lnTo>
                    <a:pt x="120000" y="81777"/>
                  </a:lnTo>
                  <a:lnTo>
                    <a:pt x="0" y="81777"/>
                  </a:lnTo>
                  <a:lnTo>
                    <a:pt x="0" y="120000"/>
                  </a:lnTo>
                </a:path>
              </a:pathLst>
            </a:custGeom>
            <a:noFill/>
            <a:ln w="25400" cap="flat" cmpd="sng">
              <a:solidFill>
                <a:srgbClr val="5F6163"/>
              </a:solidFill>
              <a:prstDash val="solid"/>
              <a:round/>
              <a:headEnd type="none" w="sm" len="sm"/>
              <a:tailEnd type="none" w="sm" len="sm"/>
            </a:ln>
          </p:spPr>
        </p:sp>
        <p:sp>
          <p:nvSpPr>
            <p:cNvPr id="496" name="Google Shape;496;p47"/>
            <p:cNvSpPr/>
            <p:nvPr/>
          </p:nvSpPr>
          <p:spPr>
            <a:xfrm>
              <a:off x="1625333" y="719"/>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1713789" y="84753"/>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txBox="1"/>
            <p:nvPr/>
          </p:nvSpPr>
          <p:spPr>
            <a:xfrm>
              <a:off x="1728595" y="99559"/>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Head Salesforce DevOps </a:t>
              </a:r>
              <a:endParaRPr/>
            </a:p>
          </p:txBody>
        </p:sp>
        <p:sp>
          <p:nvSpPr>
            <p:cNvPr id="499" name="Google Shape;499;p47"/>
            <p:cNvSpPr/>
            <p:nvPr/>
          </p:nvSpPr>
          <p:spPr>
            <a:xfrm>
              <a:off x="895566" y="737783"/>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984023" y="821817"/>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txBox="1"/>
            <p:nvPr/>
          </p:nvSpPr>
          <p:spPr>
            <a:xfrm>
              <a:off x="998829" y="836623"/>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Project 1/ Technical Lead/SM</a:t>
              </a:r>
              <a:endParaRPr/>
            </a:p>
          </p:txBody>
        </p:sp>
        <p:sp>
          <p:nvSpPr>
            <p:cNvPr id="502" name="Google Shape;502;p47"/>
            <p:cNvSpPr/>
            <p:nvPr/>
          </p:nvSpPr>
          <p:spPr>
            <a:xfrm>
              <a:off x="409055"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497512"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txBox="1"/>
            <p:nvPr/>
          </p:nvSpPr>
          <p:spPr>
            <a:xfrm>
              <a:off x="482631"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sp>
          <p:nvSpPr>
            <p:cNvPr id="505" name="Google Shape;505;p47"/>
            <p:cNvSpPr/>
            <p:nvPr/>
          </p:nvSpPr>
          <p:spPr>
            <a:xfrm>
              <a:off x="1382077"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1470534"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txBox="1"/>
            <p:nvPr/>
          </p:nvSpPr>
          <p:spPr>
            <a:xfrm>
              <a:off x="1455630"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sp>
          <p:nvSpPr>
            <p:cNvPr id="508" name="Google Shape;508;p47"/>
            <p:cNvSpPr/>
            <p:nvPr/>
          </p:nvSpPr>
          <p:spPr>
            <a:xfrm>
              <a:off x="2355099" y="737783"/>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2443556" y="821817"/>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p:nvPr/>
          </p:nvSpPr>
          <p:spPr>
            <a:xfrm>
              <a:off x="2458362" y="836623"/>
              <a:ext cx="7665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Project 2/ Technical Lead/SM</a:t>
              </a:r>
              <a:endParaRPr/>
            </a:p>
          </p:txBody>
        </p:sp>
        <p:sp>
          <p:nvSpPr>
            <p:cNvPr id="511" name="Google Shape;511;p47"/>
            <p:cNvSpPr/>
            <p:nvPr/>
          </p:nvSpPr>
          <p:spPr>
            <a:xfrm>
              <a:off x="2355099" y="1474847"/>
              <a:ext cx="796200" cy="5055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2443556" y="1558881"/>
              <a:ext cx="796200" cy="5055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txBox="1"/>
            <p:nvPr/>
          </p:nvSpPr>
          <p:spPr>
            <a:xfrm>
              <a:off x="2428655" y="1573684"/>
              <a:ext cx="796200" cy="4758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Developer/Tester</a:t>
              </a:r>
              <a:endParaRPr/>
            </a:p>
          </p:txBody>
        </p:sp>
      </p:grpSp>
      <p:sp>
        <p:nvSpPr>
          <p:cNvPr id="514" name="Google Shape;514;p47"/>
          <p:cNvSpPr txBox="1"/>
          <p:nvPr/>
        </p:nvSpPr>
        <p:spPr>
          <a:xfrm>
            <a:off x="3535132" y="746853"/>
            <a:ext cx="3123900" cy="415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chemeClr val="dk1"/>
                </a:solidFill>
                <a:latin typeface="Libre Franklin"/>
                <a:ea typeface="Libre Franklin"/>
                <a:cs typeface="Libre Franklin"/>
                <a:sym typeface="Libre Franklin"/>
              </a:rPr>
              <a:t>          COE Program Management</a:t>
            </a:r>
            <a:endParaRPr/>
          </a:p>
          <a:p>
            <a:pPr marL="0" marR="0" lvl="0" indent="0" algn="l" rtl="0">
              <a:spcBef>
                <a:spcPts val="0"/>
              </a:spcBef>
              <a:spcAft>
                <a:spcPts val="0"/>
              </a:spcAft>
              <a:buNone/>
            </a:pPr>
            <a:r>
              <a:rPr lang="en" sz="1050">
                <a:solidFill>
                  <a:schemeClr val="dk1"/>
                </a:solidFill>
                <a:latin typeface="Libre Franklin"/>
                <a:ea typeface="Libre Franklin"/>
                <a:cs typeface="Libre Franklin"/>
                <a:sym typeface="Libre Franklin"/>
              </a:rPr>
              <a:t>  PSEG            Salesforce            Cognizant </a:t>
            </a:r>
            <a:endParaRPr/>
          </a:p>
        </p:txBody>
      </p:sp>
      <p:cxnSp>
        <p:nvCxnSpPr>
          <p:cNvPr id="515" name="Google Shape;515;p47"/>
          <p:cNvCxnSpPr/>
          <p:nvPr/>
        </p:nvCxnSpPr>
        <p:spPr>
          <a:xfrm>
            <a:off x="4842067" y="1025871"/>
            <a:ext cx="0" cy="356700"/>
          </a:xfrm>
          <a:prstGeom prst="straightConnector1">
            <a:avLst/>
          </a:prstGeom>
          <a:noFill/>
          <a:ln w="9525" cap="flat" cmpd="sng">
            <a:solidFill>
              <a:srgbClr val="75777B"/>
            </a:solidFill>
            <a:prstDash val="solid"/>
            <a:round/>
            <a:headEnd type="none" w="sm" len="sm"/>
            <a:tailEnd type="none" w="sm" len="sm"/>
          </a:ln>
        </p:spPr>
      </p:cxnSp>
      <p:cxnSp>
        <p:nvCxnSpPr>
          <p:cNvPr id="516" name="Google Shape;516;p47"/>
          <p:cNvCxnSpPr/>
          <p:nvPr/>
        </p:nvCxnSpPr>
        <p:spPr>
          <a:xfrm>
            <a:off x="4866269" y="1137721"/>
            <a:ext cx="2680200" cy="0"/>
          </a:xfrm>
          <a:prstGeom prst="straightConnector1">
            <a:avLst/>
          </a:prstGeom>
          <a:noFill/>
          <a:ln w="9525" cap="flat" cmpd="sng">
            <a:solidFill>
              <a:srgbClr val="75777B"/>
            </a:solidFill>
            <a:prstDash val="solid"/>
            <a:round/>
            <a:headEnd type="none" w="sm" len="sm"/>
            <a:tailEnd type="none" w="sm" len="sm"/>
          </a:ln>
        </p:spPr>
      </p:cxnSp>
      <p:cxnSp>
        <p:nvCxnSpPr>
          <p:cNvPr id="517" name="Google Shape;517;p47"/>
          <p:cNvCxnSpPr/>
          <p:nvPr/>
        </p:nvCxnSpPr>
        <p:spPr>
          <a:xfrm>
            <a:off x="4842067" y="1327246"/>
            <a:ext cx="0" cy="311400"/>
          </a:xfrm>
          <a:prstGeom prst="straightConnector1">
            <a:avLst/>
          </a:prstGeom>
          <a:noFill/>
          <a:ln w="9525" cap="flat" cmpd="sng">
            <a:solidFill>
              <a:srgbClr val="75777B"/>
            </a:solidFill>
            <a:prstDash val="solid"/>
            <a:round/>
            <a:headEnd type="none" w="sm" len="sm"/>
            <a:tailEnd type="triangle" w="med" len="med"/>
          </a:ln>
        </p:spPr>
      </p:cxnSp>
      <p:cxnSp>
        <p:nvCxnSpPr>
          <p:cNvPr id="518" name="Google Shape;518;p47"/>
          <p:cNvCxnSpPr/>
          <p:nvPr/>
        </p:nvCxnSpPr>
        <p:spPr>
          <a:xfrm>
            <a:off x="7546487" y="1137721"/>
            <a:ext cx="0" cy="519300"/>
          </a:xfrm>
          <a:prstGeom prst="straightConnector1">
            <a:avLst/>
          </a:prstGeom>
          <a:noFill/>
          <a:ln w="9525" cap="flat" cmpd="sng">
            <a:solidFill>
              <a:srgbClr val="75777B"/>
            </a:solidFill>
            <a:prstDash val="solid"/>
            <a:round/>
            <a:headEnd type="none" w="sm" len="sm"/>
            <a:tailEnd type="triangle" w="med" len="med"/>
          </a:ln>
        </p:spPr>
      </p:cxnSp>
      <p:sp>
        <p:nvSpPr>
          <p:cNvPr id="519" name="Google Shape;519;p47"/>
          <p:cNvSpPr txBox="1"/>
          <p:nvPr/>
        </p:nvSpPr>
        <p:spPr>
          <a:xfrm>
            <a:off x="3200996" y="1220352"/>
            <a:ext cx="16152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chemeClr val="dk1"/>
                </a:solidFill>
                <a:latin typeface="Libre Franklin"/>
                <a:ea typeface="Libre Franklin"/>
                <a:cs typeface="Libre Franklin"/>
                <a:sym typeface="Libre Franklin"/>
              </a:rPr>
              <a:t>Governance: </a:t>
            </a:r>
            <a:endParaRPr/>
          </a:p>
          <a:p>
            <a:pPr marL="0" marR="0" lvl="0" indent="0" algn="l" rtl="0">
              <a:spcBef>
                <a:spcPts val="0"/>
              </a:spcBef>
              <a:spcAft>
                <a:spcPts val="0"/>
              </a:spcAft>
              <a:buNone/>
            </a:pPr>
            <a:r>
              <a:rPr lang="en" sz="900">
                <a:solidFill>
                  <a:schemeClr val="dk1"/>
                </a:solidFill>
                <a:latin typeface="Libre Franklin"/>
                <a:ea typeface="Libre Franklin"/>
                <a:cs typeface="Libre Franklin"/>
                <a:sym typeface="Libre Franklin"/>
              </a:rPr>
              <a:t>Architecture Design Board (ADB)</a:t>
            </a:r>
            <a:endParaRPr/>
          </a:p>
        </p:txBody>
      </p:sp>
      <p:sp>
        <p:nvSpPr>
          <p:cNvPr id="520" name="Google Shape;520;p47"/>
          <p:cNvSpPr txBox="1"/>
          <p:nvPr/>
        </p:nvSpPr>
        <p:spPr>
          <a:xfrm>
            <a:off x="6206379" y="1184669"/>
            <a:ext cx="1410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825" b="1">
                <a:solidFill>
                  <a:schemeClr val="dk1"/>
                </a:solidFill>
                <a:latin typeface="Libre Franklin"/>
                <a:ea typeface="Libre Franklin"/>
                <a:cs typeface="Libre Franklin"/>
                <a:sym typeface="Libre Franklin"/>
              </a:rPr>
              <a:t>Execution*: </a:t>
            </a:r>
            <a:endParaRPr/>
          </a:p>
          <a:p>
            <a:pPr marL="0" marR="0" lvl="0" indent="0" algn="l" rtl="0">
              <a:spcBef>
                <a:spcPts val="0"/>
              </a:spcBef>
              <a:spcAft>
                <a:spcPts val="0"/>
              </a:spcAft>
              <a:buNone/>
            </a:pPr>
            <a:r>
              <a:rPr lang="en" sz="825">
                <a:solidFill>
                  <a:schemeClr val="dk1"/>
                </a:solidFill>
                <a:latin typeface="Libre Franklin"/>
                <a:ea typeface="Libre Franklin"/>
                <a:cs typeface="Libre Franklin"/>
                <a:sym typeface="Libre Franklin"/>
              </a:rPr>
              <a:t>Delivery Center</a:t>
            </a:r>
            <a:endParaRPr/>
          </a:p>
        </p:txBody>
      </p:sp>
      <p:cxnSp>
        <p:nvCxnSpPr>
          <p:cNvPr id="521" name="Google Shape;521;p47"/>
          <p:cNvCxnSpPr/>
          <p:nvPr/>
        </p:nvCxnSpPr>
        <p:spPr>
          <a:xfrm>
            <a:off x="4017816" y="959300"/>
            <a:ext cx="346200" cy="0"/>
          </a:xfrm>
          <a:prstGeom prst="straightConnector1">
            <a:avLst/>
          </a:prstGeom>
          <a:noFill/>
          <a:ln w="9525" cap="flat" cmpd="sng">
            <a:solidFill>
              <a:srgbClr val="75777B"/>
            </a:solidFill>
            <a:prstDash val="solid"/>
            <a:round/>
            <a:headEnd type="triangle" w="med" len="med"/>
            <a:tailEnd type="triangle" w="med" len="med"/>
          </a:ln>
        </p:spPr>
      </p:cxnSp>
      <p:grpSp>
        <p:nvGrpSpPr>
          <p:cNvPr id="522" name="Google Shape;522;p47"/>
          <p:cNvGrpSpPr/>
          <p:nvPr/>
        </p:nvGrpSpPr>
        <p:grpSpPr>
          <a:xfrm>
            <a:off x="161704" y="1618426"/>
            <a:ext cx="2916071" cy="1577932"/>
            <a:chOff x="127600" y="1351"/>
            <a:chExt cx="2916071" cy="2103909"/>
          </a:xfrm>
        </p:grpSpPr>
        <p:sp>
          <p:nvSpPr>
            <p:cNvPr id="523" name="Google Shape;523;p47"/>
            <p:cNvSpPr/>
            <p:nvPr/>
          </p:nvSpPr>
          <p:spPr>
            <a:xfrm>
              <a:off x="2471632" y="1268145"/>
              <a:ext cx="91500" cy="236100"/>
            </a:xfrm>
            <a:custGeom>
              <a:avLst/>
              <a:gdLst/>
              <a:ahLst/>
              <a:cxnLst/>
              <a:rect l="l" t="t" r="r" b="b"/>
              <a:pathLst>
                <a:path w="120000" h="120000" extrusionOk="0">
                  <a:moveTo>
                    <a:pt x="60000" y="0"/>
                  </a:moveTo>
                  <a:lnTo>
                    <a:pt x="60000" y="120000"/>
                  </a:lnTo>
                </a:path>
              </a:pathLst>
            </a:custGeom>
            <a:noFill/>
            <a:ln w="25400" cap="flat" cmpd="sng">
              <a:solidFill>
                <a:srgbClr val="6D6F71"/>
              </a:solidFill>
              <a:prstDash val="solid"/>
              <a:round/>
              <a:headEnd type="none" w="sm" len="sm"/>
              <a:tailEnd type="none" w="sm" len="sm"/>
            </a:ln>
          </p:spPr>
        </p:sp>
        <p:sp>
          <p:nvSpPr>
            <p:cNvPr id="524" name="Google Shape;524;p47"/>
            <p:cNvSpPr/>
            <p:nvPr/>
          </p:nvSpPr>
          <p:spPr>
            <a:xfrm>
              <a:off x="1773372" y="516726"/>
              <a:ext cx="7440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5F6163"/>
              </a:solidFill>
              <a:prstDash val="solid"/>
              <a:round/>
              <a:headEnd type="none" w="sm" len="sm"/>
              <a:tailEnd type="none" w="sm" len="sm"/>
            </a:ln>
          </p:spPr>
        </p:sp>
        <p:sp>
          <p:nvSpPr>
            <p:cNvPr id="525" name="Google Shape;525;p47"/>
            <p:cNvSpPr/>
            <p:nvPr/>
          </p:nvSpPr>
          <p:spPr>
            <a:xfrm>
              <a:off x="1029393" y="1268145"/>
              <a:ext cx="495900" cy="236100"/>
            </a:xfrm>
            <a:custGeom>
              <a:avLst/>
              <a:gdLst/>
              <a:ahLst/>
              <a:cxnLst/>
              <a:rect l="l" t="t" r="r" b="b"/>
              <a:pathLst>
                <a:path w="120000" h="120000" extrusionOk="0">
                  <a:moveTo>
                    <a:pt x="0" y="0"/>
                  </a:moveTo>
                  <a:lnTo>
                    <a:pt x="0" y="81776"/>
                  </a:lnTo>
                  <a:lnTo>
                    <a:pt x="120000" y="81776"/>
                  </a:lnTo>
                  <a:lnTo>
                    <a:pt x="120000" y="120000"/>
                  </a:lnTo>
                </a:path>
              </a:pathLst>
            </a:custGeom>
            <a:noFill/>
            <a:ln w="25400" cap="flat" cmpd="sng">
              <a:solidFill>
                <a:srgbClr val="6D6F71"/>
              </a:solidFill>
              <a:prstDash val="solid"/>
              <a:round/>
              <a:headEnd type="none" w="sm" len="sm"/>
              <a:tailEnd type="none" w="sm" len="sm"/>
            </a:ln>
          </p:spPr>
        </p:sp>
        <p:sp>
          <p:nvSpPr>
            <p:cNvPr id="526" name="Google Shape;526;p47"/>
            <p:cNvSpPr/>
            <p:nvPr/>
          </p:nvSpPr>
          <p:spPr>
            <a:xfrm>
              <a:off x="533407" y="1268145"/>
              <a:ext cx="4959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6D6F71"/>
              </a:solidFill>
              <a:prstDash val="solid"/>
              <a:round/>
              <a:headEnd type="none" w="sm" len="sm"/>
              <a:tailEnd type="none" w="sm" len="sm"/>
            </a:ln>
          </p:spPr>
        </p:sp>
        <p:sp>
          <p:nvSpPr>
            <p:cNvPr id="527" name="Google Shape;527;p47"/>
            <p:cNvSpPr/>
            <p:nvPr/>
          </p:nvSpPr>
          <p:spPr>
            <a:xfrm>
              <a:off x="1029393" y="516726"/>
              <a:ext cx="744000" cy="236100"/>
            </a:xfrm>
            <a:custGeom>
              <a:avLst/>
              <a:gdLst/>
              <a:ahLst/>
              <a:cxnLst/>
              <a:rect l="l" t="t" r="r" b="b"/>
              <a:pathLst>
                <a:path w="120000" h="120000" extrusionOk="0">
                  <a:moveTo>
                    <a:pt x="120000" y="0"/>
                  </a:moveTo>
                  <a:lnTo>
                    <a:pt x="120000" y="81776"/>
                  </a:lnTo>
                  <a:lnTo>
                    <a:pt x="0" y="81776"/>
                  </a:lnTo>
                  <a:lnTo>
                    <a:pt x="0" y="120000"/>
                  </a:lnTo>
                </a:path>
              </a:pathLst>
            </a:custGeom>
            <a:noFill/>
            <a:ln w="25400" cap="flat" cmpd="sng">
              <a:solidFill>
                <a:srgbClr val="5F6163"/>
              </a:solidFill>
              <a:prstDash val="solid"/>
              <a:round/>
              <a:headEnd type="none" w="sm" len="sm"/>
              <a:tailEnd type="none" w="sm" len="sm"/>
            </a:ln>
          </p:spPr>
        </p:sp>
        <p:sp>
          <p:nvSpPr>
            <p:cNvPr id="528" name="Google Shape;528;p47"/>
            <p:cNvSpPr/>
            <p:nvPr/>
          </p:nvSpPr>
          <p:spPr>
            <a:xfrm>
              <a:off x="1367566" y="1351"/>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1457745" y="87022"/>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txBox="1"/>
            <p:nvPr/>
          </p:nvSpPr>
          <p:spPr>
            <a:xfrm>
              <a:off x="1472840" y="102117"/>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Product Management</a:t>
              </a:r>
              <a:endParaRPr/>
            </a:p>
          </p:txBody>
        </p:sp>
        <p:sp>
          <p:nvSpPr>
            <p:cNvPr id="531" name="Google Shape;531;p47"/>
            <p:cNvSpPr/>
            <p:nvPr/>
          </p:nvSpPr>
          <p:spPr>
            <a:xfrm>
              <a:off x="623586" y="75277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713766" y="838441"/>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txBox="1"/>
            <p:nvPr/>
          </p:nvSpPr>
          <p:spPr>
            <a:xfrm>
              <a:off x="728861" y="853536"/>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 Experience Design Lead</a:t>
              </a:r>
              <a:endParaRPr/>
            </a:p>
          </p:txBody>
        </p:sp>
        <p:sp>
          <p:nvSpPr>
            <p:cNvPr id="534" name="Google Shape;534;p47"/>
            <p:cNvSpPr/>
            <p:nvPr/>
          </p:nvSpPr>
          <p:spPr>
            <a:xfrm>
              <a:off x="127600"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217779"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txBox="1"/>
            <p:nvPr/>
          </p:nvSpPr>
          <p:spPr>
            <a:xfrm>
              <a:off x="232874"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UI Designer</a:t>
              </a:r>
              <a:endParaRPr/>
            </a:p>
          </p:txBody>
        </p:sp>
        <p:sp>
          <p:nvSpPr>
            <p:cNvPr id="537" name="Google Shape;537;p47"/>
            <p:cNvSpPr/>
            <p:nvPr/>
          </p:nvSpPr>
          <p:spPr>
            <a:xfrm>
              <a:off x="1119572"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1209752"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txBox="1"/>
            <p:nvPr/>
          </p:nvSpPr>
          <p:spPr>
            <a:xfrm>
              <a:off x="1224847"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UX Designer</a:t>
              </a:r>
              <a:endParaRPr/>
            </a:p>
          </p:txBody>
        </p:sp>
        <p:sp>
          <p:nvSpPr>
            <p:cNvPr id="540" name="Google Shape;540;p47"/>
            <p:cNvSpPr/>
            <p:nvPr/>
          </p:nvSpPr>
          <p:spPr>
            <a:xfrm>
              <a:off x="2111545" y="75277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2201724" y="838441"/>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txBox="1"/>
            <p:nvPr/>
          </p:nvSpPr>
          <p:spPr>
            <a:xfrm>
              <a:off x="2143671" y="853549"/>
              <a:ext cx="9000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Business Architects/Industry SME</a:t>
              </a:r>
              <a:endParaRPr sz="700">
                <a:solidFill>
                  <a:schemeClr val="dk1"/>
                </a:solidFill>
                <a:latin typeface="Libre Franklin"/>
                <a:ea typeface="Libre Franklin"/>
                <a:cs typeface="Libre Franklin"/>
                <a:sym typeface="Libre Franklin"/>
              </a:endParaRPr>
            </a:p>
          </p:txBody>
        </p:sp>
        <p:sp>
          <p:nvSpPr>
            <p:cNvPr id="543" name="Google Shape;543;p47"/>
            <p:cNvSpPr/>
            <p:nvPr/>
          </p:nvSpPr>
          <p:spPr>
            <a:xfrm>
              <a:off x="2111545" y="1504190"/>
              <a:ext cx="811500" cy="515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2201724" y="1589860"/>
              <a:ext cx="811500" cy="5154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p:nvPr/>
          </p:nvSpPr>
          <p:spPr>
            <a:xfrm>
              <a:off x="2216819" y="1604955"/>
              <a:ext cx="781500" cy="4851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r>
                <a:rPr lang="en" sz="700">
                  <a:solidFill>
                    <a:schemeClr val="dk1"/>
                  </a:solidFill>
                  <a:latin typeface="Libre Franklin"/>
                  <a:ea typeface="Libre Franklin"/>
                  <a:cs typeface="Libre Franklin"/>
                  <a:sym typeface="Libre Franklin"/>
                </a:rPr>
                <a:t>Business Analyst</a:t>
              </a:r>
              <a:endParaRPr/>
            </a:p>
          </p:txBody>
        </p:sp>
      </p:grpSp>
      <p:sp>
        <p:nvSpPr>
          <p:cNvPr id="546" name="Google Shape;546;p47"/>
          <p:cNvSpPr txBox="1"/>
          <p:nvPr/>
        </p:nvSpPr>
        <p:spPr>
          <a:xfrm>
            <a:off x="258927" y="1186765"/>
            <a:ext cx="1615200" cy="50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chemeClr val="dk1"/>
                </a:solidFill>
                <a:latin typeface="Libre Franklin"/>
                <a:ea typeface="Libre Franklin"/>
                <a:cs typeface="Libre Franklin"/>
                <a:sym typeface="Libre Franklin"/>
              </a:rPr>
              <a:t>Business Engagement: </a:t>
            </a:r>
            <a:endParaRPr/>
          </a:p>
          <a:p>
            <a:pPr marL="0" marR="0" lvl="0" indent="0" algn="l" rtl="0">
              <a:spcBef>
                <a:spcPts val="0"/>
              </a:spcBef>
              <a:spcAft>
                <a:spcPts val="0"/>
              </a:spcAft>
              <a:buNone/>
            </a:pPr>
            <a:r>
              <a:rPr lang="en" sz="900">
                <a:solidFill>
                  <a:schemeClr val="dk1"/>
                </a:solidFill>
                <a:latin typeface="Libre Franklin"/>
                <a:ea typeface="Libre Franklin"/>
                <a:cs typeface="Libre Franklin"/>
                <a:sym typeface="Libre Franklin"/>
              </a:rPr>
              <a:t>Customer Experience Center (CEC)</a:t>
            </a:r>
            <a:endParaRPr/>
          </a:p>
        </p:txBody>
      </p:sp>
      <p:cxnSp>
        <p:nvCxnSpPr>
          <p:cNvPr id="547" name="Google Shape;547;p47"/>
          <p:cNvCxnSpPr/>
          <p:nvPr/>
        </p:nvCxnSpPr>
        <p:spPr>
          <a:xfrm>
            <a:off x="4875161" y="1137721"/>
            <a:ext cx="2680200" cy="0"/>
          </a:xfrm>
          <a:prstGeom prst="straightConnector1">
            <a:avLst/>
          </a:prstGeom>
          <a:noFill/>
          <a:ln w="9525" cap="flat" cmpd="sng">
            <a:solidFill>
              <a:srgbClr val="75777B"/>
            </a:solidFill>
            <a:prstDash val="solid"/>
            <a:round/>
            <a:headEnd type="none" w="sm" len="sm"/>
            <a:tailEnd type="none" w="sm" len="sm"/>
          </a:ln>
        </p:spPr>
      </p:cxnSp>
      <p:cxnSp>
        <p:nvCxnSpPr>
          <p:cNvPr id="548" name="Google Shape;548;p47"/>
          <p:cNvCxnSpPr/>
          <p:nvPr/>
        </p:nvCxnSpPr>
        <p:spPr>
          <a:xfrm rot="10800000">
            <a:off x="1874087" y="1137721"/>
            <a:ext cx="2942100" cy="0"/>
          </a:xfrm>
          <a:prstGeom prst="straightConnector1">
            <a:avLst/>
          </a:prstGeom>
          <a:noFill/>
          <a:ln w="9525" cap="flat" cmpd="sng">
            <a:solidFill>
              <a:srgbClr val="75777B"/>
            </a:solidFill>
            <a:prstDash val="solid"/>
            <a:round/>
            <a:headEnd type="none" w="sm" len="sm"/>
            <a:tailEnd type="none" w="sm" len="sm"/>
          </a:ln>
        </p:spPr>
      </p:cxnSp>
      <p:cxnSp>
        <p:nvCxnSpPr>
          <p:cNvPr id="549" name="Google Shape;549;p47"/>
          <p:cNvCxnSpPr/>
          <p:nvPr/>
        </p:nvCxnSpPr>
        <p:spPr>
          <a:xfrm>
            <a:off x="1874117" y="1137721"/>
            <a:ext cx="0" cy="443100"/>
          </a:xfrm>
          <a:prstGeom prst="straightConnector1">
            <a:avLst/>
          </a:prstGeom>
          <a:noFill/>
          <a:ln w="9525" cap="flat" cmpd="sng">
            <a:solidFill>
              <a:srgbClr val="75777B"/>
            </a:solidFill>
            <a:prstDash val="solid"/>
            <a:round/>
            <a:headEnd type="none" w="sm" len="sm"/>
            <a:tailEnd type="triangle" w="med" len="med"/>
          </a:ln>
        </p:spPr>
      </p:cxnSp>
      <p:sp>
        <p:nvSpPr>
          <p:cNvPr id="550" name="Google Shape;550;p47"/>
          <p:cNvSpPr txBox="1"/>
          <p:nvPr/>
        </p:nvSpPr>
        <p:spPr>
          <a:xfrm>
            <a:off x="57732" y="3802158"/>
            <a:ext cx="9028500" cy="992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a:solidFill>
                  <a:srgbClr val="0000FF"/>
                </a:solidFill>
                <a:latin typeface="Libre Franklin"/>
                <a:ea typeface="Libre Franklin"/>
                <a:cs typeface="Libre Franklin"/>
                <a:sym typeface="Libre Franklin"/>
              </a:rPr>
              <a:t>*The Execution arm will have a similar structure for Salesforce &amp; MuleSoft platforms.</a:t>
            </a:r>
            <a:endParaRPr sz="900" b="1">
              <a:solidFill>
                <a:srgbClr val="0000FF"/>
              </a:solidFill>
              <a:latin typeface="Libre Franklin"/>
              <a:ea typeface="Libre Franklin"/>
              <a:cs typeface="Libre Franklin"/>
              <a:sym typeface="Libre Franklin"/>
            </a:endParaRPr>
          </a:p>
          <a:p>
            <a:pPr marL="0" marR="0" lvl="0" indent="0" algn="l" rtl="0">
              <a:spcBef>
                <a:spcPts val="0"/>
              </a:spcBef>
              <a:spcAft>
                <a:spcPts val="0"/>
              </a:spcAft>
              <a:buNone/>
            </a:pPr>
            <a:endParaRPr sz="75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Customer Experience Center (CEC) </a:t>
            </a:r>
            <a:r>
              <a:rPr lang="en" sz="1050">
                <a:solidFill>
                  <a:schemeClr val="dk1"/>
                </a:solidFill>
                <a:latin typeface="Libre Franklin"/>
                <a:ea typeface="Libre Franklin"/>
                <a:cs typeface="Libre Franklin"/>
                <a:sym typeface="Libre Franklin"/>
              </a:rPr>
              <a:t>– Single point of contact for customers on Salesforce and MuleSoft requirements</a:t>
            </a:r>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Architecture Design Board (ADB) </a:t>
            </a:r>
            <a:r>
              <a:rPr lang="en" sz="1050">
                <a:solidFill>
                  <a:schemeClr val="dk1"/>
                </a:solidFill>
                <a:latin typeface="Libre Franklin"/>
                <a:ea typeface="Libre Franklin"/>
                <a:cs typeface="Libre Franklin"/>
                <a:sym typeface="Libre Franklin"/>
              </a:rPr>
              <a:t>– Technical end-to-end Enterprise-wide implementation governance</a:t>
            </a:r>
            <a:endParaRPr/>
          </a:p>
          <a:p>
            <a:pPr marL="0" marR="0" lvl="0" indent="0" algn="l" rtl="0">
              <a:spcBef>
                <a:spcPts val="0"/>
              </a:spcBef>
              <a:spcAft>
                <a:spcPts val="0"/>
              </a:spcAft>
              <a:buNone/>
            </a:pPr>
            <a:r>
              <a:rPr lang="en" sz="1050" b="1">
                <a:solidFill>
                  <a:schemeClr val="dk1"/>
                </a:solidFill>
                <a:latin typeface="Libre Franklin"/>
                <a:ea typeface="Libre Franklin"/>
                <a:cs typeface="Libre Franklin"/>
                <a:sym typeface="Libre Franklin"/>
              </a:rPr>
              <a:t>Delivery Center</a:t>
            </a:r>
            <a:r>
              <a:rPr lang="en" sz="1050">
                <a:solidFill>
                  <a:schemeClr val="dk1"/>
                </a:solidFill>
                <a:latin typeface="Libre Franklin"/>
                <a:ea typeface="Libre Franklin"/>
                <a:cs typeface="Libre Franklin"/>
                <a:sym typeface="Libre Franklin"/>
              </a:rPr>
              <a:t> – Predictable delivery of Salesforce and MuleSoft projects (Traditional and Agile)</a:t>
            </a:r>
            <a:endParaRPr/>
          </a:p>
          <a:p>
            <a:pPr marL="0" marR="0" lvl="0" indent="0" algn="l" rtl="0">
              <a:spcBef>
                <a:spcPts val="0"/>
              </a:spcBef>
              <a:spcAft>
                <a:spcPts val="0"/>
              </a:spcAft>
              <a:buNone/>
            </a:pPr>
            <a:endParaRPr sz="1050">
              <a:solidFill>
                <a:schemeClr val="dk1"/>
              </a:solidFill>
              <a:latin typeface="Libre Franklin"/>
              <a:ea typeface="Libre Franklin"/>
              <a:cs typeface="Libre Franklin"/>
              <a:sym typeface="Libre Franklin"/>
            </a:endParaRPr>
          </a:p>
        </p:txBody>
      </p:sp>
      <p:cxnSp>
        <p:nvCxnSpPr>
          <p:cNvPr id="551" name="Google Shape;551;p47"/>
          <p:cNvCxnSpPr/>
          <p:nvPr/>
        </p:nvCxnSpPr>
        <p:spPr>
          <a:xfrm>
            <a:off x="5043158" y="959300"/>
            <a:ext cx="346200" cy="0"/>
          </a:xfrm>
          <a:prstGeom prst="straightConnector1">
            <a:avLst/>
          </a:prstGeom>
          <a:noFill/>
          <a:ln w="9525" cap="flat" cmpd="sng">
            <a:solidFill>
              <a:srgbClr val="75777B"/>
            </a:solidFill>
            <a:prstDash val="solid"/>
            <a:round/>
            <a:headEnd type="triangle" w="med" len="med"/>
            <a:tailEnd type="triangle" w="med" len="med"/>
          </a:ln>
        </p:spPr>
      </p:cxnSp>
      <p:sp>
        <p:nvSpPr>
          <p:cNvPr id="552" name="Google Shape;552;p47"/>
          <p:cNvSpPr txBox="1"/>
          <p:nvPr/>
        </p:nvSpPr>
        <p:spPr>
          <a:xfrm>
            <a:off x="114145" y="82736"/>
            <a:ext cx="8229600" cy="41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B526F"/>
              </a:buClr>
              <a:buSzPts val="2800"/>
              <a:buFont typeface="Libre Franklin Thin"/>
              <a:buNone/>
            </a:pPr>
            <a:r>
              <a:rPr lang="en" sz="2800" b="0" i="0" u="none" strike="noStrike" cap="none">
                <a:solidFill>
                  <a:srgbClr val="3B526F"/>
                </a:solidFill>
                <a:latin typeface="Libre Franklin Thin"/>
                <a:ea typeface="Libre Franklin Thin"/>
                <a:cs typeface="Libre Franklin Thin"/>
                <a:sym typeface="Libre Franklin Thin"/>
              </a:rPr>
              <a:t>Proposed COE Engagement Structure</a:t>
            </a:r>
            <a:endParaRPr sz="2800" b="0" i="0" u="none" strike="noStrike" cap="none">
              <a:solidFill>
                <a:srgbClr val="3B526F"/>
              </a:solidFill>
              <a:latin typeface="Libre Franklin Thin"/>
              <a:ea typeface="Libre Franklin Thin"/>
              <a:cs typeface="Libre Franklin Thin"/>
              <a:sym typeface="Libre Franklin Thin"/>
            </a:endParaRPr>
          </a:p>
          <a:p>
            <a:pPr marL="0" marR="0" lvl="0" indent="0" algn="l" rtl="0">
              <a:lnSpc>
                <a:spcPct val="100000"/>
              </a:lnSpc>
              <a:spcBef>
                <a:spcPts val="0"/>
              </a:spcBef>
              <a:spcAft>
                <a:spcPts val="0"/>
              </a:spcAft>
              <a:buClr>
                <a:srgbClr val="3B526F"/>
              </a:buClr>
              <a:buSzPts val="2800"/>
              <a:buFont typeface="Libre Franklin Thin"/>
              <a:buNone/>
            </a:pPr>
            <a:endParaRPr sz="4500" b="0" i="0" u="none" strike="noStrike" cap="none">
              <a:solidFill>
                <a:srgbClr val="3B526F"/>
              </a:solidFill>
              <a:latin typeface="Libre Franklin Thin"/>
              <a:ea typeface="Libre Franklin Thin"/>
              <a:cs typeface="Libre Franklin Thin"/>
              <a:sym typeface="Libre Franklin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53"/>
          <p:cNvPicPr preferRelativeResize="0"/>
          <p:nvPr/>
        </p:nvPicPr>
        <p:blipFill rotWithShape="1">
          <a:blip r:embed="rId3">
            <a:alphaModFix/>
          </a:blip>
          <a:srcRect r="6270" b="22869"/>
          <a:stretch/>
        </p:blipFill>
        <p:spPr>
          <a:xfrm>
            <a:off x="-27300" y="340038"/>
            <a:ext cx="6108897" cy="3821800"/>
          </a:xfrm>
          <a:prstGeom prst="rect">
            <a:avLst/>
          </a:prstGeom>
          <a:noFill/>
          <a:ln>
            <a:noFill/>
          </a:ln>
        </p:spPr>
      </p:pic>
      <p:sp>
        <p:nvSpPr>
          <p:cNvPr id="733" name="Google Shape;733;p53"/>
          <p:cNvSpPr txBox="1"/>
          <p:nvPr/>
        </p:nvSpPr>
        <p:spPr>
          <a:xfrm>
            <a:off x="6066800" y="0"/>
            <a:ext cx="3049800" cy="5046600"/>
          </a:xfrm>
          <a:prstGeom prst="rect">
            <a:avLst/>
          </a:prstGeom>
          <a:noFill/>
          <a:ln>
            <a:noFill/>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Focus on Mission Critical Outcomes</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Digital Executive Team focus on performance and identify critical outcomes</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Determine Areas to Innovate</a:t>
            </a:r>
            <a:endParaRPr sz="750" b="1">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Select Mission Critical Outcomes and Areas to innovate</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Determine need for buy vs build</a:t>
            </a:r>
            <a:endParaRPr sz="750">
              <a:latin typeface="Karla"/>
              <a:ea typeface="Karla"/>
              <a:cs typeface="Karla"/>
              <a:sym typeface="Karla"/>
            </a:endParaRPr>
          </a:p>
          <a:p>
            <a:pPr marL="171450" lvl="0" indent="-104775" algn="l" rtl="0">
              <a:spcBef>
                <a:spcPts val="0"/>
              </a:spcBef>
              <a:spcAft>
                <a:spcPts val="0"/>
              </a:spcAft>
              <a:buSzPts val="750"/>
              <a:buFont typeface="Karla"/>
              <a:buChar char="-"/>
            </a:pPr>
            <a:r>
              <a:rPr lang="en" sz="750">
                <a:latin typeface="Karla"/>
                <a:ea typeface="Karla"/>
                <a:cs typeface="Karla"/>
                <a:sym typeface="Karla"/>
              </a:rPr>
              <a:t>Provide guidance to PSEG product teams to prioritize</a:t>
            </a:r>
            <a:endParaRPr sz="750">
              <a:latin typeface="Karla"/>
              <a:ea typeface="Karla"/>
              <a:cs typeface="Karla"/>
              <a:sym typeface="Karla"/>
            </a:endParaRPr>
          </a:p>
          <a:p>
            <a:pPr marL="457200" lvl="0" indent="0" algn="l" rtl="0">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Solutioning </a:t>
            </a:r>
            <a:endParaRPr sz="750" b="1">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Mobilize cross functional teams to define extensible solutions for key personas and create meaningful inputs to roadmaps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Team guide prototyping to define clear use cases and designs including integrations</a:t>
            </a:r>
            <a:endParaRPr sz="750">
              <a:latin typeface="Karla"/>
              <a:ea typeface="Karla"/>
              <a:cs typeface="Karla"/>
              <a:sym typeface="Karla"/>
            </a:endParaRPr>
          </a:p>
          <a:p>
            <a:pPr marL="171450" marR="0" lvl="0" indent="-104775" algn="l" rtl="0">
              <a:lnSpc>
                <a:spcPct val="100000"/>
              </a:lnSpc>
              <a:spcBef>
                <a:spcPts val="0"/>
              </a:spcBef>
              <a:spcAft>
                <a:spcPts val="0"/>
              </a:spcAft>
              <a:buSzPts val="750"/>
              <a:buFont typeface="Karla"/>
              <a:buChar char="-"/>
            </a:pPr>
            <a:r>
              <a:rPr lang="en" sz="750">
                <a:latin typeface="Karla"/>
                <a:ea typeface="Karla"/>
                <a:cs typeface="Karla"/>
                <a:sym typeface="Karla"/>
              </a:rPr>
              <a:t>Integrate end-users to inform and test solutions in prototype form to drive rapid iteration on solutions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Enterprise Release Management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program epics and organize/prioritize work </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Validate and refine the technical and Integration architecture and designs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Define Change Management adoption plans for business users aligned to critical outcomes</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Plan &amp; Design </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Prioritize and groom backlog using continuous user feedback</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Assign story points and load sprint</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Develop QA, API led integration, adoption and training plans</a:t>
            </a:r>
            <a:endParaRPr sz="750">
              <a:latin typeface="Karla"/>
              <a:ea typeface="Karla"/>
              <a:cs typeface="Karla"/>
              <a:sym typeface="Karla"/>
            </a:endParaRPr>
          </a:p>
          <a:p>
            <a:pPr marL="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Build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Kick off PI and Sprints</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Test solution through sprint demos with business users to seek additional feedback</a:t>
            </a:r>
            <a:endParaRPr sz="750">
              <a:latin typeface="Karla"/>
              <a:ea typeface="Karla"/>
              <a:cs typeface="Karla"/>
              <a:sym typeface="Karla"/>
            </a:endParaRPr>
          </a:p>
          <a:p>
            <a:pPr marL="457200" marR="0" lvl="0" indent="0" algn="l" rtl="0">
              <a:lnSpc>
                <a:spcPct val="100000"/>
              </a:lnSpc>
              <a:spcBef>
                <a:spcPts val="0"/>
              </a:spcBef>
              <a:spcAft>
                <a:spcPts val="0"/>
              </a:spcAft>
              <a:buNone/>
            </a:pPr>
            <a:endParaRPr sz="750">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Deploy Solution</a:t>
            </a:r>
            <a:endParaRPr sz="750" b="1">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Conduct UAT and End-to-End testing</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go-live plan</a:t>
            </a:r>
            <a:endParaRPr sz="750">
              <a:latin typeface="Karla"/>
              <a:ea typeface="Karla"/>
              <a:cs typeface="Karla"/>
              <a:sym typeface="Karla"/>
            </a:endParaRPr>
          </a:p>
          <a:p>
            <a:pPr marL="171450" marR="0" lvl="0" indent="-104775" algn="l" rtl="0">
              <a:lnSpc>
                <a:spcPct val="100000"/>
              </a:lnSpc>
              <a:spcBef>
                <a:spcPts val="0"/>
              </a:spcBef>
              <a:spcAft>
                <a:spcPts val="0"/>
              </a:spcAft>
              <a:buClr>
                <a:schemeClr val="dk1"/>
              </a:buClr>
              <a:buSzPts val="750"/>
              <a:buFont typeface="Karla"/>
              <a:buChar char="-"/>
            </a:pPr>
            <a:r>
              <a:rPr lang="en" sz="750">
                <a:latin typeface="Karla"/>
                <a:ea typeface="Karla"/>
                <a:cs typeface="Karla"/>
                <a:sym typeface="Karla"/>
              </a:rPr>
              <a:t>Launch go live adoption and training plans</a:t>
            </a:r>
            <a:endParaRPr sz="750">
              <a:solidFill>
                <a:schemeClr val="dk1"/>
              </a:solidFill>
              <a:latin typeface="Karla"/>
              <a:ea typeface="Karla"/>
              <a:cs typeface="Karla"/>
              <a:sym typeface="Karla"/>
            </a:endParaRPr>
          </a:p>
          <a:p>
            <a:pPr marL="914400" lvl="0" indent="0" algn="l" rtl="0">
              <a:spcBef>
                <a:spcPts val="0"/>
              </a:spcBef>
              <a:spcAft>
                <a:spcPts val="0"/>
              </a:spcAft>
              <a:buNone/>
            </a:pP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Prepare Release &amp; Launch</a:t>
            </a:r>
            <a:endParaRPr sz="750" b="1">
              <a:latin typeface="Karla"/>
              <a:ea typeface="Karla"/>
              <a:cs typeface="Karla"/>
              <a:sym typeface="Karla"/>
            </a:endParaRPr>
          </a:p>
          <a:p>
            <a:pPr marL="57150" lvl="0" indent="-104775" algn="l" rtl="0">
              <a:spcBef>
                <a:spcPts val="0"/>
              </a:spcBef>
              <a:spcAft>
                <a:spcPts val="0"/>
              </a:spcAft>
              <a:buSzPts val="750"/>
              <a:buFont typeface="Karla"/>
              <a:buAutoNum type="arabicPeriod"/>
            </a:pPr>
            <a:r>
              <a:rPr lang="en" sz="750" b="1">
                <a:latin typeface="Karla"/>
                <a:ea typeface="Karla"/>
                <a:cs typeface="Karla"/>
                <a:sym typeface="Karla"/>
              </a:rPr>
              <a:t>Create a Continuous Community of User Feedback</a:t>
            </a:r>
            <a:endParaRPr sz="750" b="1">
              <a:latin typeface="Karla"/>
              <a:ea typeface="Karla"/>
              <a:cs typeface="Karla"/>
              <a:sym typeface="Karla"/>
            </a:endParaRPr>
          </a:p>
        </p:txBody>
      </p:sp>
      <p:sp>
        <p:nvSpPr>
          <p:cNvPr id="734" name="Google Shape;734;p53"/>
          <p:cNvSpPr/>
          <p:nvPr/>
        </p:nvSpPr>
        <p:spPr>
          <a:xfrm>
            <a:off x="313400" y="15614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35" name="Google Shape;735;p53"/>
          <p:cNvSpPr/>
          <p:nvPr/>
        </p:nvSpPr>
        <p:spPr>
          <a:xfrm>
            <a:off x="736975" y="1825469"/>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36" name="Google Shape;736;p53"/>
          <p:cNvSpPr/>
          <p:nvPr/>
        </p:nvSpPr>
        <p:spPr>
          <a:xfrm>
            <a:off x="2340504" y="1970803"/>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sp>
        <p:nvSpPr>
          <p:cNvPr id="737" name="Google Shape;737;p53"/>
          <p:cNvSpPr/>
          <p:nvPr/>
        </p:nvSpPr>
        <p:spPr>
          <a:xfrm>
            <a:off x="3200525" y="169254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738" name="Google Shape;738;p53"/>
          <p:cNvSpPr/>
          <p:nvPr/>
        </p:nvSpPr>
        <p:spPr>
          <a:xfrm>
            <a:off x="4633700" y="2326450"/>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5</a:t>
            </a:r>
            <a:endParaRPr sz="600">
              <a:solidFill>
                <a:srgbClr val="FFFFFF"/>
              </a:solidFill>
              <a:latin typeface="Roboto"/>
              <a:ea typeface="Roboto"/>
              <a:cs typeface="Roboto"/>
              <a:sym typeface="Roboto"/>
            </a:endParaRPr>
          </a:p>
        </p:txBody>
      </p:sp>
      <p:sp>
        <p:nvSpPr>
          <p:cNvPr id="739" name="Google Shape;739;p53"/>
          <p:cNvSpPr/>
          <p:nvPr/>
        </p:nvSpPr>
        <p:spPr>
          <a:xfrm>
            <a:off x="4203800" y="258302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6</a:t>
            </a:r>
            <a:endParaRPr sz="600">
              <a:solidFill>
                <a:srgbClr val="FFFFFF"/>
              </a:solidFill>
              <a:latin typeface="Roboto"/>
              <a:ea typeface="Roboto"/>
              <a:cs typeface="Roboto"/>
              <a:sym typeface="Roboto"/>
            </a:endParaRPr>
          </a:p>
        </p:txBody>
      </p:sp>
      <p:sp>
        <p:nvSpPr>
          <p:cNvPr id="740" name="Google Shape;740;p53"/>
          <p:cNvSpPr/>
          <p:nvPr/>
        </p:nvSpPr>
        <p:spPr>
          <a:xfrm>
            <a:off x="3716025" y="280502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7</a:t>
            </a:r>
            <a:endParaRPr sz="600">
              <a:solidFill>
                <a:srgbClr val="FFFFFF"/>
              </a:solidFill>
              <a:latin typeface="Roboto"/>
              <a:ea typeface="Roboto"/>
              <a:cs typeface="Roboto"/>
              <a:sym typeface="Roboto"/>
            </a:endParaRPr>
          </a:p>
        </p:txBody>
      </p:sp>
      <p:sp>
        <p:nvSpPr>
          <p:cNvPr id="741" name="Google Shape;741;p53"/>
          <p:cNvSpPr/>
          <p:nvPr/>
        </p:nvSpPr>
        <p:spPr>
          <a:xfrm>
            <a:off x="2900574" y="3305986"/>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8</a:t>
            </a:r>
            <a:endParaRPr sz="600">
              <a:solidFill>
                <a:srgbClr val="FFFFFF"/>
              </a:solidFill>
              <a:latin typeface="Roboto"/>
              <a:ea typeface="Roboto"/>
              <a:cs typeface="Roboto"/>
              <a:sym typeface="Roboto"/>
            </a:endParaRPr>
          </a:p>
        </p:txBody>
      </p:sp>
      <p:sp>
        <p:nvSpPr>
          <p:cNvPr id="742" name="Google Shape;742;p53"/>
          <p:cNvSpPr/>
          <p:nvPr/>
        </p:nvSpPr>
        <p:spPr>
          <a:xfrm>
            <a:off x="1353400" y="3346775"/>
            <a:ext cx="215400" cy="222000"/>
          </a:xfrm>
          <a:prstGeom prst="ellipse">
            <a:avLst/>
          </a:prstGeom>
          <a:solidFill>
            <a:srgbClr val="FF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latin typeface="Roboto"/>
                <a:ea typeface="Roboto"/>
                <a:cs typeface="Roboto"/>
                <a:sym typeface="Roboto"/>
              </a:rPr>
              <a:t>9</a:t>
            </a:r>
            <a:endParaRPr sz="600">
              <a:solidFill>
                <a:srgbClr val="FFFFFF"/>
              </a:solidFill>
              <a:latin typeface="Roboto"/>
              <a:ea typeface="Roboto"/>
              <a:cs typeface="Roboto"/>
              <a:sym typeface="Roboto"/>
            </a:endParaRPr>
          </a:p>
        </p:txBody>
      </p:sp>
      <p:sp>
        <p:nvSpPr>
          <p:cNvPr id="743" name="Google Shape;743;p53"/>
          <p:cNvSpPr txBox="1"/>
          <p:nvPr/>
        </p:nvSpPr>
        <p:spPr>
          <a:xfrm>
            <a:off x="92297" y="2"/>
            <a:ext cx="3753300" cy="196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COE  OPERATING MODEL</a:t>
            </a:r>
            <a:endParaRPr sz="1100">
              <a:solidFill>
                <a:srgbClr val="4472C4"/>
              </a:solidFill>
              <a:latin typeface="Roboto Light"/>
              <a:ea typeface="Roboto Light"/>
              <a:cs typeface="Roboto Light"/>
              <a:sym typeface="Roboto Light"/>
            </a:endParaRPr>
          </a:p>
        </p:txBody>
      </p:sp>
      <p:sp>
        <p:nvSpPr>
          <p:cNvPr id="744" name="Google Shape;744;p53"/>
          <p:cNvSpPr/>
          <p:nvPr/>
        </p:nvSpPr>
        <p:spPr>
          <a:xfrm>
            <a:off x="409404" y="43618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A64D79"/>
                </a:solidFill>
                <a:latin typeface="Roboto"/>
                <a:ea typeface="Roboto"/>
                <a:cs typeface="Roboto"/>
                <a:sym typeface="Roboto"/>
              </a:rPr>
              <a:t>A</a:t>
            </a:r>
            <a:endParaRPr sz="600">
              <a:solidFill>
                <a:srgbClr val="A64D79"/>
              </a:solidFill>
              <a:latin typeface="Roboto"/>
              <a:ea typeface="Roboto"/>
              <a:cs typeface="Roboto"/>
              <a:sym typeface="Roboto"/>
            </a:endParaRPr>
          </a:p>
        </p:txBody>
      </p:sp>
      <p:sp>
        <p:nvSpPr>
          <p:cNvPr id="745" name="Google Shape;745;p53"/>
          <p:cNvSpPr txBox="1"/>
          <p:nvPr/>
        </p:nvSpPr>
        <p:spPr>
          <a:xfrm>
            <a:off x="524263" y="44545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Input on Industry trends, User research and Brand Experience</a:t>
            </a:r>
            <a:endParaRPr sz="600">
              <a:latin typeface="Roboto"/>
              <a:ea typeface="Roboto"/>
              <a:cs typeface="Roboto"/>
              <a:sym typeface="Roboto"/>
            </a:endParaRPr>
          </a:p>
        </p:txBody>
      </p:sp>
      <p:sp>
        <p:nvSpPr>
          <p:cNvPr id="746" name="Google Shape;746;p53"/>
          <p:cNvSpPr txBox="1"/>
          <p:nvPr/>
        </p:nvSpPr>
        <p:spPr>
          <a:xfrm>
            <a:off x="524263" y="43087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Sources </a:t>
            </a:r>
            <a:endParaRPr sz="600" b="1">
              <a:latin typeface="Roboto"/>
              <a:ea typeface="Roboto"/>
              <a:cs typeface="Roboto"/>
              <a:sym typeface="Roboto"/>
            </a:endParaRPr>
          </a:p>
        </p:txBody>
      </p:sp>
      <p:sp>
        <p:nvSpPr>
          <p:cNvPr id="747" name="Google Shape;747;p53"/>
          <p:cNvSpPr/>
          <p:nvPr/>
        </p:nvSpPr>
        <p:spPr>
          <a:xfrm>
            <a:off x="1878132"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B</a:t>
            </a:r>
            <a:endParaRPr sz="600">
              <a:solidFill>
                <a:srgbClr val="A64D79"/>
              </a:solidFill>
              <a:latin typeface="Roboto"/>
              <a:ea typeface="Roboto"/>
              <a:cs typeface="Roboto"/>
              <a:sym typeface="Roboto"/>
            </a:endParaRPr>
          </a:p>
        </p:txBody>
      </p:sp>
      <p:sp>
        <p:nvSpPr>
          <p:cNvPr id="748" name="Google Shape;748;p53"/>
          <p:cNvSpPr txBox="1"/>
          <p:nvPr/>
        </p:nvSpPr>
        <p:spPr>
          <a:xfrm>
            <a:off x="1992988"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Break fix, small requests and small enhancements that can be resolved quickly</a:t>
            </a:r>
            <a:endParaRPr sz="600">
              <a:latin typeface="Roboto"/>
              <a:ea typeface="Roboto"/>
              <a:cs typeface="Roboto"/>
              <a:sym typeface="Roboto"/>
            </a:endParaRPr>
          </a:p>
        </p:txBody>
      </p:sp>
      <p:sp>
        <p:nvSpPr>
          <p:cNvPr id="749" name="Google Shape;749;p53"/>
          <p:cNvSpPr txBox="1"/>
          <p:nvPr/>
        </p:nvSpPr>
        <p:spPr>
          <a:xfrm>
            <a:off x="1992988"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User Feedback</a:t>
            </a:r>
            <a:endParaRPr sz="600" b="1">
              <a:latin typeface="Roboto"/>
              <a:ea typeface="Roboto"/>
              <a:cs typeface="Roboto"/>
              <a:sym typeface="Roboto"/>
            </a:endParaRPr>
          </a:p>
        </p:txBody>
      </p:sp>
      <p:sp>
        <p:nvSpPr>
          <p:cNvPr id="750" name="Google Shape;750;p53"/>
          <p:cNvSpPr/>
          <p:nvPr/>
        </p:nvSpPr>
        <p:spPr>
          <a:xfrm>
            <a:off x="3525060" y="4365131"/>
            <a:ext cx="152400" cy="157200"/>
          </a:xfrm>
          <a:prstGeom prst="ellipse">
            <a:avLst/>
          </a:prstGeom>
          <a:solidFill>
            <a:srgbClr val="FFFFFF"/>
          </a:solidFill>
          <a:ln w="9525" cap="flat" cmpd="sng">
            <a:solidFill>
              <a:srgbClr val="741B47"/>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600">
                <a:solidFill>
                  <a:srgbClr val="A64D79"/>
                </a:solidFill>
                <a:latin typeface="Roboto"/>
                <a:ea typeface="Roboto"/>
                <a:cs typeface="Roboto"/>
                <a:sym typeface="Roboto"/>
              </a:rPr>
              <a:t>C</a:t>
            </a:r>
            <a:endParaRPr sz="600">
              <a:solidFill>
                <a:srgbClr val="A64D79"/>
              </a:solidFill>
              <a:latin typeface="Roboto"/>
              <a:ea typeface="Roboto"/>
              <a:cs typeface="Roboto"/>
              <a:sym typeface="Roboto"/>
            </a:endParaRPr>
          </a:p>
        </p:txBody>
      </p:sp>
      <p:sp>
        <p:nvSpPr>
          <p:cNvPr id="751" name="Google Shape;751;p53"/>
          <p:cNvSpPr txBox="1"/>
          <p:nvPr/>
        </p:nvSpPr>
        <p:spPr>
          <a:xfrm>
            <a:off x="3639925" y="4457800"/>
            <a:ext cx="1413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Organized user feedback focused on increasing value </a:t>
            </a:r>
            <a:endParaRPr sz="600">
              <a:latin typeface="Roboto"/>
              <a:ea typeface="Roboto"/>
              <a:cs typeface="Roboto"/>
              <a:sym typeface="Roboto"/>
            </a:endParaRPr>
          </a:p>
        </p:txBody>
      </p:sp>
      <p:sp>
        <p:nvSpPr>
          <p:cNvPr id="752" name="Google Shape;752;p53"/>
          <p:cNvSpPr txBox="1"/>
          <p:nvPr/>
        </p:nvSpPr>
        <p:spPr>
          <a:xfrm>
            <a:off x="3639925" y="4305400"/>
            <a:ext cx="1413000" cy="2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Roboto"/>
                <a:ea typeface="Roboto"/>
                <a:cs typeface="Roboto"/>
                <a:sym typeface="Roboto"/>
              </a:rPr>
              <a:t>Strategic Feedback</a:t>
            </a:r>
            <a:endParaRPr sz="600" b="1">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9"/>
          <p:cNvSpPr txBox="1">
            <a:spLocks noGrp="1"/>
          </p:cNvSpPr>
          <p:nvPr>
            <p:ph type="body" idx="1"/>
          </p:nvPr>
        </p:nvSpPr>
        <p:spPr>
          <a:xfrm>
            <a:off x="425620" y="880106"/>
            <a:ext cx="6787200" cy="328500"/>
          </a:xfrm>
          <a:prstGeom prst="rect">
            <a:avLst/>
          </a:prstGeom>
        </p:spPr>
        <p:txBody>
          <a:bodyPr spcFirstLastPara="1" wrap="square" lIns="0" tIns="0" rIns="0" bIns="0" anchor="t" anchorCtr="0">
            <a:noAutofit/>
          </a:bodyPr>
          <a:lstStyle/>
          <a:p>
            <a:pPr marL="0" lvl="0" indent="0" algn="l" rtl="0">
              <a:spcBef>
                <a:spcPts val="300"/>
              </a:spcBef>
              <a:spcAft>
                <a:spcPts val="0"/>
              </a:spcAft>
              <a:buNone/>
            </a:pPr>
            <a:endParaRPr/>
          </a:p>
        </p:txBody>
      </p:sp>
      <p:sp>
        <p:nvSpPr>
          <p:cNvPr id="601" name="Google Shape;601;p49"/>
          <p:cNvSpPr txBox="1">
            <a:spLocks noGrp="1"/>
          </p:cNvSpPr>
          <p:nvPr>
            <p:ph type="title"/>
          </p:nvPr>
        </p:nvSpPr>
        <p:spPr>
          <a:xfrm>
            <a:off x="324705" y="188400"/>
            <a:ext cx="7956900" cy="555300"/>
          </a:xfrm>
          <a:prstGeom prst="rect">
            <a:avLst/>
          </a:prstGeom>
        </p:spPr>
        <p:txBody>
          <a:bodyPr spcFirstLastPara="1" wrap="square" lIns="0" tIns="0" rIns="0" bIns="0" anchor="t" anchorCtr="0">
            <a:noAutofit/>
          </a:bodyPr>
          <a:lstStyle/>
          <a:p>
            <a:pPr marL="0" marR="0" lvl="0" indent="0" algn="l" rtl="0">
              <a:lnSpc>
                <a:spcPct val="114285"/>
              </a:lnSpc>
              <a:spcBef>
                <a:spcPts val="0"/>
              </a:spcBef>
              <a:spcAft>
                <a:spcPts val="0"/>
              </a:spcAft>
              <a:buNone/>
            </a:pPr>
            <a:r>
              <a:rPr lang="en" sz="2100"/>
              <a:t>Mulesoft COE Operating Model</a:t>
            </a:r>
            <a:endParaRPr sz="2100"/>
          </a:p>
        </p:txBody>
      </p:sp>
      <p:sp>
        <p:nvSpPr>
          <p:cNvPr id="602" name="Google Shape;602;p49"/>
          <p:cNvSpPr txBox="1"/>
          <p:nvPr/>
        </p:nvSpPr>
        <p:spPr>
          <a:xfrm>
            <a:off x="263469"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1D1D1C"/>
                </a:solidFill>
                <a:latin typeface="Open Sans"/>
                <a:ea typeface="Open Sans"/>
                <a:cs typeface="Open Sans"/>
                <a:sym typeface="Open Sans"/>
              </a:rPr>
              <a:t>Approach 1: Centralized Integration</a:t>
            </a:r>
            <a:endParaRPr sz="1200" b="1"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l"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e.g. </a:t>
            </a:r>
            <a:r>
              <a:rPr lang="en" sz="1100" dirty="0">
                <a:solidFill>
                  <a:srgbClr val="1D1D1C"/>
                </a:solidFill>
                <a:latin typeface="Open Sans"/>
                <a:ea typeface="Open Sans"/>
                <a:cs typeface="Open Sans"/>
                <a:sym typeface="Open Sans"/>
              </a:rPr>
              <a:t>PSEG LI</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C4E delivers, manages projects and operates the platform - owning all aspects of integration centrally.</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Projects are ‘delivered to’ by the C4E</a:t>
            </a:r>
            <a:r>
              <a:rPr lang="en" sz="1100" dirty="0">
                <a:solidFill>
                  <a:srgbClr val="1D1D1C"/>
                </a:solidFill>
                <a:latin typeface="Open Sans"/>
                <a:ea typeface="Open Sans"/>
                <a:cs typeface="Open Sans"/>
                <a:sym typeface="Open Sans"/>
              </a:rPr>
              <a:t> /</a:t>
            </a:r>
            <a:r>
              <a:rPr lang="en" sz="1100" dirty="0" err="1">
                <a:solidFill>
                  <a:srgbClr val="1D1D1C"/>
                </a:solidFill>
                <a:latin typeface="Open Sans"/>
                <a:ea typeface="Open Sans"/>
                <a:cs typeface="Open Sans"/>
                <a:sym typeface="Open Sans"/>
              </a:rPr>
              <a:t>CoE</a:t>
            </a:r>
            <a:r>
              <a:rPr lang="en" sz="1100" b="0" i="0" u="none" strike="noStrike" cap="none" dirty="0">
                <a:solidFill>
                  <a:srgbClr val="1D1D1C"/>
                </a:solidFill>
                <a:latin typeface="Open Sans"/>
                <a:ea typeface="Open Sans"/>
                <a:cs typeface="Open Sans"/>
                <a:sym typeface="Open Sans"/>
              </a:rPr>
              <a:t>.</a:t>
            </a:r>
            <a:endParaRPr sz="1100" b="0" i="0" u="none" strike="noStrike" cap="none" dirty="0">
              <a:solidFill>
                <a:srgbClr val="1D1D1C"/>
              </a:solidFill>
              <a:latin typeface="Open Sans"/>
              <a:ea typeface="Open Sans"/>
              <a:cs typeface="Open Sans"/>
              <a:sym typeface="Open Sans"/>
            </a:endParaRPr>
          </a:p>
        </p:txBody>
      </p:sp>
      <p:grpSp>
        <p:nvGrpSpPr>
          <p:cNvPr id="603" name="Google Shape;603;p49"/>
          <p:cNvGrpSpPr/>
          <p:nvPr/>
        </p:nvGrpSpPr>
        <p:grpSpPr>
          <a:xfrm>
            <a:off x="888735" y="1745606"/>
            <a:ext cx="1499312" cy="1493890"/>
            <a:chOff x="5423212" y="4308676"/>
            <a:chExt cx="1996421" cy="1991854"/>
          </a:xfrm>
        </p:grpSpPr>
        <p:grpSp>
          <p:nvGrpSpPr>
            <p:cNvPr id="605" name="Google Shape;605;p49"/>
            <p:cNvGrpSpPr/>
            <p:nvPr/>
          </p:nvGrpSpPr>
          <p:grpSpPr>
            <a:xfrm>
              <a:off x="5423212" y="4308676"/>
              <a:ext cx="1996421" cy="1865595"/>
              <a:chOff x="598025" y="1840138"/>
              <a:chExt cx="2795325" cy="2612146"/>
            </a:xfrm>
          </p:grpSpPr>
          <p:sp>
            <p:nvSpPr>
              <p:cNvPr id="606" name="Google Shape;606;p49"/>
              <p:cNvSpPr/>
              <p:nvPr/>
            </p:nvSpPr>
            <p:spPr>
              <a:xfrm>
                <a:off x="682510" y="3549884"/>
                <a:ext cx="902400" cy="9024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FFFFFF"/>
                  </a:solidFill>
                  <a:latin typeface="Open Sans"/>
                  <a:ea typeface="Open Sans"/>
                  <a:cs typeface="Open Sans"/>
                  <a:sym typeface="Open Sans"/>
                </a:endParaRPr>
              </a:p>
            </p:txBody>
          </p:sp>
          <p:grpSp>
            <p:nvGrpSpPr>
              <p:cNvPr id="607" name="Google Shape;607;p49"/>
              <p:cNvGrpSpPr/>
              <p:nvPr/>
            </p:nvGrpSpPr>
            <p:grpSpPr>
              <a:xfrm>
                <a:off x="598025" y="1840138"/>
                <a:ext cx="1071300" cy="902400"/>
                <a:chOff x="674225" y="1535338"/>
                <a:chExt cx="1071300" cy="902400"/>
              </a:xfrm>
            </p:grpSpPr>
            <p:sp>
              <p:nvSpPr>
                <p:cNvPr id="608" name="Google Shape;60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09" name="Google Shape;609;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10" name="Google Shape;610;p49"/>
              <p:cNvGrpSpPr/>
              <p:nvPr/>
            </p:nvGrpSpPr>
            <p:grpSpPr>
              <a:xfrm>
                <a:off x="1864850" y="2361638"/>
                <a:ext cx="1071300" cy="902400"/>
                <a:chOff x="674225" y="1535338"/>
                <a:chExt cx="1071300" cy="902400"/>
              </a:xfrm>
            </p:grpSpPr>
            <p:sp>
              <p:nvSpPr>
                <p:cNvPr id="611" name="Google Shape;61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2" name="Google Shape;61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13" name="Google Shape;613;p49"/>
              <p:cNvGrpSpPr/>
              <p:nvPr/>
            </p:nvGrpSpPr>
            <p:grpSpPr>
              <a:xfrm>
                <a:off x="2322050" y="3549863"/>
                <a:ext cx="1071300" cy="902400"/>
                <a:chOff x="674225" y="1535338"/>
                <a:chExt cx="1071300" cy="902400"/>
              </a:xfrm>
            </p:grpSpPr>
            <p:sp>
              <p:nvSpPr>
                <p:cNvPr id="614" name="Google Shape;61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5" name="Google Shape;61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sp>
            <p:nvSpPr>
              <p:cNvPr id="616" name="Google Shape;616;p49"/>
              <p:cNvSpPr/>
              <p:nvPr/>
            </p:nvSpPr>
            <p:spPr>
              <a:xfrm rot="-5400000">
                <a:off x="834991" y="3002763"/>
                <a:ext cx="605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7" name="Google Shape;617;p49"/>
              <p:cNvSpPr/>
              <p:nvPr/>
            </p:nvSpPr>
            <p:spPr>
              <a:xfrm>
                <a:off x="1699319" y="3821610"/>
                <a:ext cx="602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8" name="Google Shape;618;p49"/>
              <p:cNvSpPr/>
              <p:nvPr/>
            </p:nvSpPr>
            <p:spPr>
              <a:xfrm rot="-2700000">
                <a:off x="1464734" y="3262625"/>
                <a:ext cx="631729" cy="280863"/>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grpSp>
        <p:cxnSp>
          <p:nvCxnSpPr>
            <p:cNvPr id="619" name="Google Shape;619;p49"/>
            <p:cNvCxnSpPr>
              <a:cxnSpLocks/>
            </p:cNvCxnSpPr>
            <p:nvPr/>
          </p:nvCxnSpPr>
          <p:spPr>
            <a:xfrm rot="10800000">
              <a:off x="6403903" y="5961230"/>
              <a:ext cx="10499" cy="339300"/>
            </a:xfrm>
            <a:prstGeom prst="straightConnector1">
              <a:avLst/>
            </a:prstGeom>
            <a:noFill/>
            <a:ln w="9525" cap="flat" cmpd="sng">
              <a:solidFill>
                <a:srgbClr val="323031"/>
              </a:solidFill>
              <a:prstDash val="solid"/>
              <a:round/>
              <a:headEnd type="none" w="sm" len="sm"/>
              <a:tailEnd type="triangle" w="med" len="med"/>
            </a:ln>
          </p:spPr>
        </p:cxnSp>
      </p:grpSp>
      <p:sp>
        <p:nvSpPr>
          <p:cNvPr id="620" name="Google Shape;620;p49"/>
          <p:cNvSpPr txBox="1"/>
          <p:nvPr/>
        </p:nvSpPr>
        <p:spPr>
          <a:xfrm>
            <a:off x="3224131"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1D1D1C"/>
                </a:solidFill>
                <a:latin typeface="Open Sans"/>
                <a:ea typeface="Open Sans"/>
                <a:cs typeface="Open Sans"/>
                <a:sym typeface="Open Sans"/>
              </a:rPr>
              <a:t>Approach 2: Federated Delivery</a:t>
            </a:r>
            <a:endParaRPr sz="1200" b="1"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e.g. </a:t>
            </a:r>
            <a:r>
              <a:rPr lang="en" sz="1100">
                <a:solidFill>
                  <a:srgbClr val="1D1D1C"/>
                </a:solidFill>
                <a:latin typeface="Open Sans"/>
                <a:ea typeface="Open Sans"/>
                <a:cs typeface="Open Sans"/>
                <a:sym typeface="Open Sans"/>
              </a:rPr>
              <a:t>NationalGrid</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C4E enables projects to deliver. C4E harvests and drives consumption of assets and operates the platform.</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Projects deliver and manage delivery themselves.</a:t>
            </a:r>
            <a:endParaRPr sz="1100" b="0" i="0" u="none" strike="noStrike" cap="none">
              <a:solidFill>
                <a:srgbClr val="1D1D1C"/>
              </a:solidFill>
              <a:latin typeface="Open Sans"/>
              <a:ea typeface="Open Sans"/>
              <a:cs typeface="Open Sans"/>
              <a:sym typeface="Open Sans"/>
            </a:endParaRPr>
          </a:p>
        </p:txBody>
      </p:sp>
      <p:sp>
        <p:nvSpPr>
          <p:cNvPr id="621" name="Google Shape;621;p49"/>
          <p:cNvSpPr txBox="1"/>
          <p:nvPr/>
        </p:nvSpPr>
        <p:spPr>
          <a:xfrm>
            <a:off x="6184791" y="1233694"/>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1D1D1C"/>
                </a:solidFill>
                <a:latin typeface="Open Sans"/>
                <a:ea typeface="Open Sans"/>
                <a:cs typeface="Open Sans"/>
                <a:sym typeface="Open Sans"/>
              </a:rPr>
              <a:t>Approach 3: Federated DevOps</a:t>
            </a:r>
            <a:endParaRPr sz="1200" b="1"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e.g. Spotify</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C4E enables projects to deliver and operate, harvesting and driving consumption of assets. </a:t>
            </a:r>
            <a:endParaRPr sz="1100" b="0" i="0" u="none" strike="noStrike" cap="none">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a:solidFill>
                  <a:srgbClr val="1D1D1C"/>
                </a:solidFill>
                <a:latin typeface="Open Sans"/>
                <a:ea typeface="Open Sans"/>
                <a:cs typeface="Open Sans"/>
                <a:sym typeface="Open Sans"/>
              </a:rPr>
              <a:t>Projects deliver, manage delivery AND operate/own a federated platform.</a:t>
            </a:r>
            <a:endParaRPr sz="1100" b="0" i="0" u="none" strike="noStrike" cap="none">
              <a:solidFill>
                <a:srgbClr val="1D1D1C"/>
              </a:solidFill>
              <a:latin typeface="Open Sans"/>
              <a:ea typeface="Open Sans"/>
              <a:cs typeface="Open Sans"/>
              <a:sym typeface="Open Sans"/>
            </a:endParaRPr>
          </a:p>
        </p:txBody>
      </p:sp>
      <p:sp>
        <p:nvSpPr>
          <p:cNvPr id="622" name="Google Shape;622;p49"/>
          <p:cNvSpPr/>
          <p:nvPr/>
        </p:nvSpPr>
        <p:spPr>
          <a:xfrm>
            <a:off x="418597" y="748688"/>
            <a:ext cx="8547000" cy="617700"/>
          </a:xfrm>
          <a:prstGeom prst="rightArrow">
            <a:avLst>
              <a:gd name="adj1" fmla="val 50000"/>
              <a:gd name="adj2" fmla="val 31155"/>
            </a:avLst>
          </a:prstGeom>
          <a:solidFill>
            <a:srgbClr val="002E61"/>
          </a:solidFill>
          <a:ln>
            <a:noFill/>
          </a:ln>
        </p:spPr>
        <p:txBody>
          <a:bodyPr spcFirstLastPara="1" wrap="square" lIns="68625" tIns="68625" rIns="68625" bIns="686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Open Sans"/>
                <a:ea typeface="Open Sans"/>
                <a:cs typeface="Open Sans"/>
                <a:sym typeface="Open Sans"/>
              </a:rPr>
              <a:t>Decentralization, Increasing Integration and API-led Maturity, Increasing Agile and DevOps Maturity</a:t>
            </a:r>
            <a:endParaRPr sz="1200" b="1" i="0" u="none" strike="noStrike" cap="none">
              <a:solidFill>
                <a:srgbClr val="FFFFFF"/>
              </a:solidFill>
              <a:latin typeface="Open Sans"/>
              <a:ea typeface="Open Sans"/>
              <a:cs typeface="Open Sans"/>
              <a:sym typeface="Open Sans"/>
            </a:endParaRPr>
          </a:p>
        </p:txBody>
      </p:sp>
      <p:grpSp>
        <p:nvGrpSpPr>
          <p:cNvPr id="623" name="Google Shape;623;p49"/>
          <p:cNvGrpSpPr/>
          <p:nvPr/>
        </p:nvGrpSpPr>
        <p:grpSpPr>
          <a:xfrm>
            <a:off x="3424176" y="1745609"/>
            <a:ext cx="2302341" cy="1882256"/>
            <a:chOff x="6845325" y="4308676"/>
            <a:chExt cx="3065700" cy="2509674"/>
          </a:xfrm>
        </p:grpSpPr>
        <p:grpSp>
          <p:nvGrpSpPr>
            <p:cNvPr id="624" name="Google Shape;624;p49"/>
            <p:cNvGrpSpPr/>
            <p:nvPr/>
          </p:nvGrpSpPr>
          <p:grpSpPr>
            <a:xfrm>
              <a:off x="7344759" y="4308676"/>
              <a:ext cx="2056074" cy="1961571"/>
              <a:chOff x="7344759" y="4461076"/>
              <a:chExt cx="2056074" cy="1961571"/>
            </a:xfrm>
          </p:grpSpPr>
          <p:grpSp>
            <p:nvGrpSpPr>
              <p:cNvPr id="625" name="Google Shape;625;p49"/>
              <p:cNvGrpSpPr/>
              <p:nvPr/>
            </p:nvGrpSpPr>
            <p:grpSpPr>
              <a:xfrm>
                <a:off x="7344759" y="4461076"/>
                <a:ext cx="2056074" cy="1961571"/>
                <a:chOff x="514501" y="1840138"/>
                <a:chExt cx="2878849" cy="2746529"/>
              </a:xfrm>
            </p:grpSpPr>
            <p:sp>
              <p:nvSpPr>
                <p:cNvPr id="626" name="Google Shape;626;p49"/>
                <p:cNvSpPr/>
                <p:nvPr/>
              </p:nvSpPr>
              <p:spPr>
                <a:xfrm>
                  <a:off x="514501" y="3549867"/>
                  <a:ext cx="1070400" cy="10368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C4E/CoE</a:t>
                  </a:r>
                  <a:endParaRPr sz="900" b="1" i="0" u="none" strike="noStrike" cap="none">
                    <a:solidFill>
                      <a:srgbClr val="FFFFFF"/>
                    </a:solidFill>
                    <a:latin typeface="Open Sans"/>
                    <a:ea typeface="Open Sans"/>
                    <a:cs typeface="Open Sans"/>
                    <a:sym typeface="Open Sans"/>
                  </a:endParaRPr>
                </a:p>
              </p:txBody>
            </p:sp>
            <p:grpSp>
              <p:nvGrpSpPr>
                <p:cNvPr id="627" name="Google Shape;627;p49"/>
                <p:cNvGrpSpPr/>
                <p:nvPr/>
              </p:nvGrpSpPr>
              <p:grpSpPr>
                <a:xfrm>
                  <a:off x="598025" y="1840138"/>
                  <a:ext cx="1071300" cy="902400"/>
                  <a:chOff x="674225" y="1535338"/>
                  <a:chExt cx="1071300" cy="902400"/>
                </a:xfrm>
              </p:grpSpPr>
              <p:sp>
                <p:nvSpPr>
                  <p:cNvPr id="628" name="Google Shape;62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29" name="Google Shape;629;p49"/>
                  <p:cNvSpPr txBox="1"/>
                  <p:nvPr/>
                </p:nvSpPr>
                <p:spPr>
                  <a:xfrm>
                    <a:off x="674225" y="1659761"/>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30" name="Google Shape;630;p49"/>
                <p:cNvGrpSpPr/>
                <p:nvPr/>
              </p:nvGrpSpPr>
              <p:grpSpPr>
                <a:xfrm>
                  <a:off x="1864850" y="2361638"/>
                  <a:ext cx="1071300" cy="902400"/>
                  <a:chOff x="674225" y="1535338"/>
                  <a:chExt cx="1071300" cy="902400"/>
                </a:xfrm>
              </p:grpSpPr>
              <p:sp>
                <p:nvSpPr>
                  <p:cNvPr id="631" name="Google Shape;63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2" name="Google Shape;63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33" name="Google Shape;633;p49"/>
                <p:cNvGrpSpPr/>
                <p:nvPr/>
              </p:nvGrpSpPr>
              <p:grpSpPr>
                <a:xfrm>
                  <a:off x="2322050" y="3549863"/>
                  <a:ext cx="1071300" cy="902400"/>
                  <a:chOff x="674225" y="1535338"/>
                  <a:chExt cx="1071300" cy="902400"/>
                </a:xfrm>
              </p:grpSpPr>
              <p:sp>
                <p:nvSpPr>
                  <p:cNvPr id="634" name="Google Shape;63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5" name="Google Shape;63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grpSp>
          <p:sp>
            <p:nvSpPr>
              <p:cNvPr id="636" name="Google Shape;636;p49"/>
              <p:cNvSpPr/>
              <p:nvPr/>
            </p:nvSpPr>
            <p:spPr>
              <a:xfrm rot="-5400000">
                <a:off x="7547982" y="5293050"/>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D1D1C"/>
                  </a:solidFill>
                  <a:latin typeface="Arial"/>
                  <a:ea typeface="Arial"/>
                  <a:cs typeface="Arial"/>
                  <a:sym typeface="Arial"/>
                </a:endParaRPr>
              </a:p>
            </p:txBody>
          </p:sp>
          <p:sp>
            <p:nvSpPr>
              <p:cNvPr id="637" name="Google Shape;637;p49"/>
              <p:cNvSpPr/>
              <p:nvPr/>
            </p:nvSpPr>
            <p:spPr>
              <a:xfrm rot="-2700000">
                <a:off x="8008821" y="5478771"/>
                <a:ext cx="482388" cy="19304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sp>
            <p:nvSpPr>
              <p:cNvPr id="638" name="Google Shape;638;p49"/>
              <p:cNvSpPr/>
              <p:nvPr/>
            </p:nvSpPr>
            <p:spPr>
              <a:xfrm>
                <a:off x="8161221" y="5910962"/>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grpSp>
        <p:sp>
          <p:nvSpPr>
            <p:cNvPr id="639" name="Google Shape;639;p49"/>
            <p:cNvSpPr txBox="1"/>
            <p:nvPr/>
          </p:nvSpPr>
          <p:spPr>
            <a:xfrm>
              <a:off x="6845325" y="6274750"/>
              <a:ext cx="3065700" cy="543600"/>
            </a:xfrm>
            <a:prstGeom prst="rect">
              <a:avLst/>
            </a:prstGeom>
            <a:noFill/>
            <a:ln>
              <a:noFill/>
            </a:ln>
          </p:spPr>
          <p:txBody>
            <a:bodyPr spcFirstLastPara="1" wrap="square" lIns="68625" tIns="68625" rIns="68625" bIns="686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Enablement, Sharing and Collaboration</a:t>
              </a:r>
              <a:endParaRPr sz="1100" b="1" i="1" u="none" strike="noStrike" cap="none">
                <a:solidFill>
                  <a:srgbClr val="00A1DF"/>
                </a:solidFill>
                <a:latin typeface="Open Sans"/>
                <a:ea typeface="Open Sans"/>
                <a:cs typeface="Open Sans"/>
                <a:sym typeface="Open Sans"/>
              </a:endParaRPr>
            </a:p>
          </p:txBody>
        </p:sp>
        <p:cxnSp>
          <p:nvCxnSpPr>
            <p:cNvPr id="640" name="Google Shape;640;p49"/>
            <p:cNvCxnSpPr>
              <a:stCxn id="639" idx="0"/>
            </p:cNvCxnSpPr>
            <p:nvPr/>
          </p:nvCxnSpPr>
          <p:spPr>
            <a:xfrm rot="10800000">
              <a:off x="8367675" y="5935450"/>
              <a:ext cx="10500" cy="339300"/>
            </a:xfrm>
            <a:prstGeom prst="straightConnector1">
              <a:avLst/>
            </a:prstGeom>
            <a:noFill/>
            <a:ln w="9525" cap="flat" cmpd="sng">
              <a:solidFill>
                <a:srgbClr val="323031"/>
              </a:solidFill>
              <a:prstDash val="solid"/>
              <a:round/>
              <a:headEnd type="none" w="sm" len="sm"/>
              <a:tailEnd type="triangle" w="med" len="med"/>
            </a:ln>
          </p:spPr>
        </p:cxnSp>
      </p:grpSp>
      <p:grpSp>
        <p:nvGrpSpPr>
          <p:cNvPr id="641" name="Google Shape;641;p49"/>
          <p:cNvGrpSpPr/>
          <p:nvPr/>
        </p:nvGrpSpPr>
        <p:grpSpPr>
          <a:xfrm>
            <a:off x="6342505" y="1745609"/>
            <a:ext cx="2302341" cy="1882256"/>
            <a:chOff x="6845325" y="4232476"/>
            <a:chExt cx="3065700" cy="2509674"/>
          </a:xfrm>
        </p:grpSpPr>
        <p:grpSp>
          <p:nvGrpSpPr>
            <p:cNvPr id="642" name="Google Shape;642;p49"/>
            <p:cNvGrpSpPr/>
            <p:nvPr/>
          </p:nvGrpSpPr>
          <p:grpSpPr>
            <a:xfrm>
              <a:off x="7344753" y="4232476"/>
              <a:ext cx="2056080" cy="1907577"/>
              <a:chOff x="7344753" y="4461076"/>
              <a:chExt cx="2056080" cy="1907577"/>
            </a:xfrm>
          </p:grpSpPr>
          <p:grpSp>
            <p:nvGrpSpPr>
              <p:cNvPr id="643" name="Google Shape;643;p49"/>
              <p:cNvGrpSpPr/>
              <p:nvPr/>
            </p:nvGrpSpPr>
            <p:grpSpPr>
              <a:xfrm>
                <a:off x="7344753" y="4461076"/>
                <a:ext cx="2056080" cy="1907577"/>
                <a:chOff x="514493" y="1840138"/>
                <a:chExt cx="2878857" cy="2670929"/>
              </a:xfrm>
            </p:grpSpPr>
            <p:sp>
              <p:nvSpPr>
                <p:cNvPr id="644" name="Google Shape;644;p49"/>
                <p:cNvSpPr/>
                <p:nvPr/>
              </p:nvSpPr>
              <p:spPr>
                <a:xfrm>
                  <a:off x="514493" y="3549867"/>
                  <a:ext cx="1070400" cy="9612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a:t>
                  </a:r>
                  <a:r>
                    <a:rPr lang="en" sz="900" b="1">
                      <a:solidFill>
                        <a:srgbClr val="FFFFFF"/>
                      </a:solidFill>
                      <a:latin typeface="Open Sans"/>
                      <a:ea typeface="Open Sans"/>
                      <a:cs typeface="Open Sans"/>
                      <a:sym typeface="Open Sans"/>
                    </a:rPr>
                    <a:t>E/</a:t>
                  </a:r>
                  <a:r>
                    <a:rPr lang="en" sz="900" b="1" i="0" u="none" strike="noStrike" cap="none">
                      <a:solidFill>
                        <a:srgbClr val="FFFFFF"/>
                      </a:solidFill>
                      <a:latin typeface="Open Sans"/>
                      <a:ea typeface="Open Sans"/>
                      <a:cs typeface="Open Sans"/>
                      <a:sym typeface="Open Sans"/>
                    </a:rPr>
                    <a:t> CoE</a:t>
                  </a:r>
                  <a:endParaRPr sz="900" b="1" i="0" u="none" strike="noStrike" cap="none">
                    <a:solidFill>
                      <a:srgbClr val="FFFFFF"/>
                    </a:solidFill>
                    <a:latin typeface="Open Sans"/>
                    <a:ea typeface="Open Sans"/>
                    <a:cs typeface="Open Sans"/>
                    <a:sym typeface="Open Sans"/>
                  </a:endParaRPr>
                </a:p>
              </p:txBody>
            </p:sp>
            <p:grpSp>
              <p:nvGrpSpPr>
                <p:cNvPr id="645" name="Google Shape;645;p49"/>
                <p:cNvGrpSpPr/>
                <p:nvPr/>
              </p:nvGrpSpPr>
              <p:grpSpPr>
                <a:xfrm>
                  <a:off x="598025" y="1840138"/>
                  <a:ext cx="1071300" cy="902400"/>
                  <a:chOff x="674225" y="1535338"/>
                  <a:chExt cx="1071300" cy="902400"/>
                </a:xfrm>
              </p:grpSpPr>
              <p:sp>
                <p:nvSpPr>
                  <p:cNvPr id="646" name="Google Shape;646;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47" name="Google Shape;647;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48" name="Google Shape;648;p49"/>
                <p:cNvGrpSpPr/>
                <p:nvPr/>
              </p:nvGrpSpPr>
              <p:grpSpPr>
                <a:xfrm>
                  <a:off x="1864850" y="2361638"/>
                  <a:ext cx="1071300" cy="902400"/>
                  <a:chOff x="674225" y="1535338"/>
                  <a:chExt cx="1071300" cy="902400"/>
                </a:xfrm>
              </p:grpSpPr>
              <p:sp>
                <p:nvSpPr>
                  <p:cNvPr id="649" name="Google Shape;649;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50" name="Google Shape;650;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B</a:t>
                    </a:r>
                    <a:endParaRPr sz="800" b="1" i="0" u="none" strike="noStrike" cap="none">
                      <a:solidFill>
                        <a:srgbClr val="FFFFFF"/>
                      </a:solidFill>
                      <a:latin typeface="Open Sans"/>
                      <a:ea typeface="Open Sans"/>
                      <a:cs typeface="Open Sans"/>
                      <a:sym typeface="Open Sans"/>
                    </a:endParaRPr>
                  </a:p>
                </p:txBody>
              </p:sp>
            </p:grpSp>
            <p:grpSp>
              <p:nvGrpSpPr>
                <p:cNvPr id="651" name="Google Shape;651;p49"/>
                <p:cNvGrpSpPr/>
                <p:nvPr/>
              </p:nvGrpSpPr>
              <p:grpSpPr>
                <a:xfrm>
                  <a:off x="2322050" y="3549863"/>
                  <a:ext cx="1071300" cy="902400"/>
                  <a:chOff x="674225" y="1535338"/>
                  <a:chExt cx="1071300" cy="902400"/>
                </a:xfrm>
              </p:grpSpPr>
              <p:sp>
                <p:nvSpPr>
                  <p:cNvPr id="652" name="Google Shape;652;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53" name="Google Shape;653;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grpSp>
          <p:sp>
            <p:nvSpPr>
              <p:cNvPr id="654" name="Google Shape;654;p49"/>
              <p:cNvSpPr/>
              <p:nvPr/>
            </p:nvSpPr>
            <p:spPr>
              <a:xfrm rot="-5400000">
                <a:off x="7547982" y="5293050"/>
                <a:ext cx="482400" cy="19290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D1D1C"/>
                  </a:solidFill>
                  <a:latin typeface="Arial"/>
                  <a:ea typeface="Arial"/>
                  <a:cs typeface="Arial"/>
                  <a:sym typeface="Arial"/>
                </a:endParaRPr>
              </a:p>
            </p:txBody>
          </p:sp>
          <p:sp>
            <p:nvSpPr>
              <p:cNvPr id="655" name="Google Shape;655;p49"/>
              <p:cNvSpPr/>
              <p:nvPr/>
            </p:nvSpPr>
            <p:spPr>
              <a:xfrm rot="-2700000">
                <a:off x="8008821" y="5478771"/>
                <a:ext cx="482388" cy="19304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sp>
            <p:nvSpPr>
              <p:cNvPr id="656" name="Google Shape;656;p49"/>
              <p:cNvSpPr/>
              <p:nvPr/>
            </p:nvSpPr>
            <p:spPr>
              <a:xfrm>
                <a:off x="8161221" y="5910962"/>
                <a:ext cx="482400" cy="192900"/>
              </a:xfrm>
              <a:prstGeom prst="leftRightArrow">
                <a:avLst>
                  <a:gd name="adj1" fmla="val 50000"/>
                  <a:gd name="adj2" fmla="val 50000"/>
                </a:avLst>
              </a:prstGeom>
              <a:solidFill>
                <a:srgbClr val="FFFFFF"/>
              </a:solidFill>
              <a:ln w="19050"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grpSp>
        <p:sp>
          <p:nvSpPr>
            <p:cNvPr id="657" name="Google Shape;657;p49"/>
            <p:cNvSpPr txBox="1"/>
            <p:nvPr/>
          </p:nvSpPr>
          <p:spPr>
            <a:xfrm>
              <a:off x="6845325" y="6198550"/>
              <a:ext cx="3065700" cy="543600"/>
            </a:xfrm>
            <a:prstGeom prst="rect">
              <a:avLst/>
            </a:prstGeom>
            <a:noFill/>
            <a:ln>
              <a:noFill/>
            </a:ln>
          </p:spPr>
          <p:txBody>
            <a:bodyPr spcFirstLastPara="1" wrap="square" lIns="68625" tIns="68625" rIns="68625" bIns="686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Collaborative DevOps</a:t>
              </a:r>
              <a:endParaRPr sz="1100" b="1" i="1" u="none" strike="noStrike" cap="none">
                <a:solidFill>
                  <a:srgbClr val="00A1D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 and Asset Sharing </a:t>
              </a:r>
              <a:endParaRPr sz="1100" b="1" i="1" u="none" strike="noStrike" cap="none">
                <a:solidFill>
                  <a:srgbClr val="00A1DF"/>
                </a:solidFill>
                <a:latin typeface="Open Sans"/>
                <a:ea typeface="Open Sans"/>
                <a:cs typeface="Open Sans"/>
                <a:sym typeface="Open Sans"/>
              </a:endParaRPr>
            </a:p>
          </p:txBody>
        </p:sp>
        <p:cxnSp>
          <p:nvCxnSpPr>
            <p:cNvPr id="658" name="Google Shape;658;p49"/>
            <p:cNvCxnSpPr>
              <a:stCxn id="657" idx="0"/>
            </p:cNvCxnSpPr>
            <p:nvPr/>
          </p:nvCxnSpPr>
          <p:spPr>
            <a:xfrm rot="10800000">
              <a:off x="8367675" y="5859250"/>
              <a:ext cx="10500" cy="339300"/>
            </a:xfrm>
            <a:prstGeom prst="straightConnector1">
              <a:avLst/>
            </a:prstGeom>
            <a:noFill/>
            <a:ln w="9525" cap="flat" cmpd="sng">
              <a:solidFill>
                <a:srgbClr val="323031"/>
              </a:solidFill>
              <a:prstDash val="solid"/>
              <a:round/>
              <a:headEnd type="none" w="sm" len="sm"/>
              <a:tailEnd type="triangle" w="med" len="med"/>
            </a:ln>
          </p:spPr>
        </p:cxnSp>
      </p:grpSp>
      <p:cxnSp>
        <p:nvCxnSpPr>
          <p:cNvPr id="659" name="Google Shape;659;p49"/>
          <p:cNvCxnSpPr/>
          <p:nvPr/>
        </p:nvCxnSpPr>
        <p:spPr>
          <a:xfrm>
            <a:off x="3103353" y="1339771"/>
            <a:ext cx="0" cy="3481200"/>
          </a:xfrm>
          <a:prstGeom prst="straightConnector1">
            <a:avLst/>
          </a:prstGeom>
          <a:noFill/>
          <a:ln w="9525" cap="flat" cmpd="sng">
            <a:solidFill>
              <a:srgbClr val="999999"/>
            </a:solidFill>
            <a:prstDash val="solid"/>
            <a:round/>
            <a:headEnd type="none" w="sm" len="sm"/>
            <a:tailEnd type="none" w="sm" len="sm"/>
          </a:ln>
        </p:spPr>
      </p:cxnSp>
      <p:cxnSp>
        <p:nvCxnSpPr>
          <p:cNvPr id="660" name="Google Shape;660;p49"/>
          <p:cNvCxnSpPr/>
          <p:nvPr/>
        </p:nvCxnSpPr>
        <p:spPr>
          <a:xfrm>
            <a:off x="6184798" y="1392713"/>
            <a:ext cx="0" cy="3481200"/>
          </a:xfrm>
          <a:prstGeom prst="straightConnector1">
            <a:avLst/>
          </a:prstGeom>
          <a:noFill/>
          <a:ln w="9525" cap="flat" cmpd="sng">
            <a:solidFill>
              <a:srgbClr val="999999"/>
            </a:solidFill>
            <a:prstDash val="solid"/>
            <a:round/>
            <a:headEnd type="none" w="sm" len="sm"/>
            <a:tailEnd type="none" w="sm" len="sm"/>
          </a:ln>
        </p:spPr>
      </p:cxnSp>
      <p:sp>
        <p:nvSpPr>
          <p:cNvPr id="661" name="Google Shape;661;p49"/>
          <p:cNvSpPr txBox="1"/>
          <p:nvPr/>
        </p:nvSpPr>
        <p:spPr>
          <a:xfrm>
            <a:off x="888445" y="2773775"/>
            <a:ext cx="574200" cy="273900"/>
          </a:xfrm>
          <a:prstGeom prst="rect">
            <a:avLst/>
          </a:prstGeom>
          <a:noFill/>
          <a:ln>
            <a:noFill/>
          </a:ln>
        </p:spPr>
        <p:txBody>
          <a:bodyPr spcFirstLastPara="1" wrap="square" lIns="68625" tIns="68625" rIns="68625" bIns="68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C4E / </a:t>
            </a:r>
            <a:endParaRPr sz="900" b="1"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CoE</a:t>
            </a:r>
            <a:endParaRPr sz="900" b="1" i="0" u="none" strike="noStrike" cap="none">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107320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4"/>
          <p:cNvGraphicFramePr/>
          <p:nvPr>
            <p:extLst/>
          </p:nvPr>
        </p:nvGraphicFramePr>
        <p:xfrm>
          <a:off x="269420" y="475611"/>
          <a:ext cx="8278588" cy="4526190"/>
        </p:xfrm>
        <a:graphic>
          <a:graphicData uri="http://schemas.openxmlformats.org/drawingml/2006/table">
            <a:tbl>
              <a:tblPr>
                <a:noFill/>
              </a:tblPr>
              <a:tblGrid>
                <a:gridCol w="4375741">
                  <a:extLst>
                    <a:ext uri="{9D8B030D-6E8A-4147-A177-3AD203B41FA5}">
                      <a16:colId xmlns:a16="http://schemas.microsoft.com/office/drawing/2014/main" val="20000"/>
                    </a:ext>
                  </a:extLst>
                </a:gridCol>
                <a:gridCol w="1360603">
                  <a:extLst>
                    <a:ext uri="{9D8B030D-6E8A-4147-A177-3AD203B41FA5}">
                      <a16:colId xmlns:a16="http://schemas.microsoft.com/office/drawing/2014/main" val="20001"/>
                    </a:ext>
                  </a:extLst>
                </a:gridCol>
                <a:gridCol w="1278758">
                  <a:extLst>
                    <a:ext uri="{9D8B030D-6E8A-4147-A177-3AD203B41FA5}">
                      <a16:colId xmlns:a16="http://schemas.microsoft.com/office/drawing/2014/main" val="20002"/>
                    </a:ext>
                  </a:extLst>
                </a:gridCol>
                <a:gridCol w="1263486">
                  <a:extLst>
                    <a:ext uri="{9D8B030D-6E8A-4147-A177-3AD203B41FA5}">
                      <a16:colId xmlns:a16="http://schemas.microsoft.com/office/drawing/2014/main" val="20003"/>
                    </a:ext>
                  </a:extLst>
                </a:gridCol>
              </a:tblGrid>
              <a:tr h="490533">
                <a:tc>
                  <a:txBody>
                    <a:bodyPr/>
                    <a:lstStyle/>
                    <a:p>
                      <a:pPr marL="0" marR="0" lvl="0" indent="0" algn="l" rtl="0">
                        <a:spcBef>
                          <a:spcPts val="0"/>
                        </a:spcBef>
                        <a:spcAft>
                          <a:spcPts val="0"/>
                        </a:spcAft>
                        <a:buClr>
                          <a:schemeClr val="dk1"/>
                        </a:buClr>
                        <a:buSzPts val="900"/>
                        <a:buFont typeface="Open Sans"/>
                        <a:buNone/>
                      </a:pPr>
                      <a:r>
                        <a:rPr lang="en" sz="900" b="1" u="none" strike="noStrike" cap="none">
                          <a:latin typeface="Open Sans"/>
                          <a:ea typeface="Open Sans"/>
                          <a:cs typeface="Open Sans"/>
                          <a:sym typeface="Open Sans"/>
                        </a:rPr>
                        <a:t>Aspects of API-Led Connectivity</a:t>
                      </a:r>
                      <a:endParaRPr sz="9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1: Centralized Integration</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2: Decentralized Delivery</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Approach 3: Decentralized DevOps</a:t>
                      </a:r>
                      <a:endParaRPr sz="800" b="1" u="none" strike="noStrike" cap="none">
                        <a:latin typeface="Open Sans"/>
                        <a:ea typeface="Open Sans"/>
                        <a:cs typeface="Open Sans"/>
                        <a:sym typeface="Open Sans"/>
                      </a:endParaRPr>
                    </a:p>
                  </a:txBody>
                  <a:tcPr marL="68625" marR="68625" marT="68575" marB="68575">
                    <a:solidFill>
                      <a:srgbClr val="F3F3F3"/>
                    </a:solidFill>
                  </a:tcPr>
                </a:tc>
                <a:extLst>
                  <a:ext uri="{0D108BD9-81ED-4DB2-BD59-A6C34878D82A}">
                    <a16:rowId xmlns:a16="http://schemas.microsoft.com/office/drawing/2014/main" val="10000"/>
                  </a:ext>
                </a:extLst>
              </a:tr>
              <a:tr h="37161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Design</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API and integration design for projects</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a:solidFill>
                            <a:srgbClr val="FFFFFF"/>
                          </a:solidFill>
                          <a:latin typeface="Open Sans"/>
                          <a:ea typeface="Open Sans"/>
                          <a:cs typeface="Open Sans"/>
                          <a:sym typeface="Open Sans"/>
                        </a:rPr>
                        <a:t>Projects</a:t>
                      </a:r>
                      <a:endParaRPr sz="800" u="none" strike="noStrike" cap="none">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1"/>
                  </a:ext>
                </a:extLst>
              </a:tr>
              <a:tr h="728372">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Development and Test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Project use case development and test</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Platform development (cross-project assets)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SI partner delivery management </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Development tooling and infrastructure</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2"/>
                  </a:ext>
                </a:extLst>
              </a:tr>
              <a:tr h="490533">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Project Management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Day to day management of integration project activities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Management of dependencies across workstreams</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3"/>
                  </a:ext>
                </a:extLst>
              </a:tr>
              <a:tr h="49053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Quality Assurance</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Minimum quality standards</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Go-live readiness and reviews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4"/>
                  </a:ext>
                </a:extLst>
              </a:tr>
              <a:tr h="609452">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Operations</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Maintenance, support, break-fix</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Keeping environments current</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SI partner operations management</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with </a:t>
                      </a:r>
                      <a:r>
                        <a:rPr lang="en" sz="800" u="none" strike="noStrike" cap="none">
                          <a:solidFill>
                            <a:srgbClr val="FFFFFF"/>
                          </a:solidFill>
                          <a:latin typeface="Open Sans"/>
                          <a:ea typeface="Open Sans"/>
                          <a:cs typeface="Open Sans"/>
                          <a:sym typeface="Open Sans"/>
                        </a:rPr>
                        <a:t>C4E focusing </a:t>
                      </a:r>
                      <a:r>
                        <a:rPr lang="en" sz="800" u="none" strike="noStrike" cap="none" dirty="0">
                          <a:solidFill>
                            <a:srgbClr val="FFFFFF"/>
                          </a:solidFill>
                          <a:latin typeface="Open Sans"/>
                          <a:ea typeface="Open Sans"/>
                          <a:cs typeface="Open Sans"/>
                          <a:sym typeface="Open Sans"/>
                        </a:rPr>
                        <a:t>on Platform-level DevOps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B0FF"/>
                    </a:solidFill>
                  </a:tcPr>
                </a:tc>
                <a:extLst>
                  <a:ext uri="{0D108BD9-81ED-4DB2-BD59-A6C34878D82A}">
                    <a16:rowId xmlns:a16="http://schemas.microsoft.com/office/drawing/2014/main" val="10005"/>
                  </a:ext>
                </a:extLst>
              </a:tr>
              <a:tr h="252694">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Harvesting and Publishing Re-usable Assets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lt1"/>
                        </a:buClr>
                        <a:buSzPts val="800"/>
                        <a:buFont typeface="Open Sans"/>
                        <a:buNone/>
                      </a:pPr>
                      <a:r>
                        <a:rPr lang="en" sz="800" u="none" strike="noStrike" cap="none" dirty="0">
                          <a:solidFill>
                            <a:schemeClr val="lt1"/>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1D9ED8"/>
                    </a:solidFill>
                  </a:tcPr>
                </a:tc>
                <a:extLst>
                  <a:ext uri="{0D108BD9-81ED-4DB2-BD59-A6C34878D82A}">
                    <a16:rowId xmlns:a16="http://schemas.microsoft.com/office/drawing/2014/main" val="10006"/>
                  </a:ext>
                </a:extLst>
              </a:tr>
              <a:tr h="609452">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Strategy</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Platform architecture and design (e.g. environments across multiple areas)</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Platform management - including strategic architecture and roadmap</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Product management (e.g. APIs, assets)</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7"/>
                  </a:ext>
                </a:extLst>
              </a:tr>
              <a:tr h="371613">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Measurement</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Measure costs, spend, ROI, re-use, agility, speed, API adoption etc</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8"/>
                  </a:ext>
                </a:extLst>
              </a:tr>
            </a:tbl>
          </a:graphicData>
        </a:graphic>
      </p:graphicFrame>
      <p:sp>
        <p:nvSpPr>
          <p:cNvPr id="517" name="Google Shape;517;p44"/>
          <p:cNvSpPr txBox="1">
            <a:spLocks noGrp="1"/>
          </p:cNvSpPr>
          <p:nvPr>
            <p:ph type="title"/>
          </p:nvPr>
        </p:nvSpPr>
        <p:spPr>
          <a:xfrm>
            <a:off x="457203" y="0"/>
            <a:ext cx="7199100" cy="67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1100"/>
              <a:buFont typeface="Open Sans"/>
              <a:buNone/>
            </a:pPr>
            <a:r>
              <a:rPr lang="en" dirty="0"/>
              <a:t>C4E Operating Models Detail</a:t>
            </a:r>
            <a:endParaRPr dirty="0"/>
          </a:p>
        </p:txBody>
      </p:sp>
      <p:sp>
        <p:nvSpPr>
          <p:cNvPr id="518" name="Google Shape;518;p44"/>
          <p:cNvSpPr txBox="1"/>
          <p:nvPr/>
        </p:nvSpPr>
        <p:spPr>
          <a:xfrm>
            <a:off x="1952075" y="2689450"/>
            <a:ext cx="1766100" cy="330900"/>
          </a:xfrm>
          <a:prstGeom prst="rect">
            <a:avLst/>
          </a:prstGeom>
          <a:noFill/>
          <a:ln>
            <a:noFill/>
          </a:ln>
        </p:spPr>
        <p:txBody>
          <a:bodyPr spcFirstLastPara="1" wrap="square" lIns="91475" tIns="91475" rIns="91475" bIns="91475" anchor="t" anchorCtr="0">
            <a:noAutofit/>
          </a:bodyPr>
          <a:lstStyle/>
          <a:p>
            <a:pPr marL="342900" marR="0" lvl="0" indent="-215900" algn="l" rtl="0">
              <a:spcBef>
                <a:spcPts val="0"/>
              </a:spcBef>
              <a:spcAft>
                <a:spcPts val="0"/>
              </a:spcAft>
              <a:buClr>
                <a:schemeClr val="dk1"/>
              </a:buClr>
              <a:buSzPts val="600"/>
              <a:buFont typeface="Open Sans"/>
              <a:buChar char="●"/>
            </a:pPr>
            <a:r>
              <a:rPr lang="en" sz="800" b="0" i="0" u="none" strike="noStrike" cap="none">
                <a:solidFill>
                  <a:schemeClr val="dk1"/>
                </a:solidFill>
                <a:latin typeface="Open Sans"/>
                <a:ea typeface="Open Sans"/>
                <a:cs typeface="Open Sans"/>
                <a:sym typeface="Open Sans"/>
              </a:rPr>
              <a:t>Ongoing quality and continuous improvement</a:t>
            </a: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3466810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54"/>
          <p:cNvPicPr preferRelativeResize="0"/>
          <p:nvPr/>
        </p:nvPicPr>
        <p:blipFill>
          <a:blip r:embed="rId3">
            <a:alphaModFix/>
          </a:blip>
          <a:stretch>
            <a:fillRect/>
          </a:stretch>
        </p:blipFill>
        <p:spPr>
          <a:xfrm>
            <a:off x="7006029" y="2582701"/>
            <a:ext cx="253151" cy="253151"/>
          </a:xfrm>
          <a:prstGeom prst="rect">
            <a:avLst/>
          </a:prstGeom>
          <a:noFill/>
          <a:ln>
            <a:noFill/>
          </a:ln>
        </p:spPr>
      </p:pic>
      <p:sp>
        <p:nvSpPr>
          <p:cNvPr id="758" name="Google Shape;758;p54"/>
          <p:cNvSpPr txBox="1"/>
          <p:nvPr/>
        </p:nvSpPr>
        <p:spPr>
          <a:xfrm>
            <a:off x="384972" y="326625"/>
            <a:ext cx="4383000" cy="21792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Digital Steer Co</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Clr>
                <a:srgbClr val="000000"/>
              </a:buClr>
              <a:buSzPts val="1100"/>
              <a:buFont typeface="Arial"/>
              <a:buNone/>
            </a:pPr>
            <a:r>
              <a:rPr lang="en" sz="1000">
                <a:solidFill>
                  <a:srgbClr val="000000"/>
                </a:solidFill>
                <a:latin typeface="Karla"/>
                <a:ea typeface="Karla"/>
                <a:cs typeface="Karla"/>
                <a:sym typeface="Karla"/>
              </a:rPr>
              <a:t>Council that is responsible for strategy and vision. Secures funding and determines funding investment allocation.  Program success co-owners provide executive guidance and communication, identifies program gaps recommending strategies</a:t>
            </a:r>
            <a:r>
              <a:rPr lang="en" sz="1100">
                <a:solidFill>
                  <a:srgbClr val="666666"/>
                </a:solidFill>
                <a:latin typeface="Karla"/>
                <a:ea typeface="Karla"/>
                <a:cs typeface="Karla"/>
                <a:sym typeface="Karla"/>
              </a:rPr>
              <a:t>.</a:t>
            </a:r>
            <a:r>
              <a:rPr lang="en" sz="1000">
                <a:solidFill>
                  <a:srgbClr val="000000"/>
                </a:solidFill>
                <a:latin typeface="Karla"/>
                <a:ea typeface="Karla"/>
                <a:cs typeface="Karla"/>
                <a:sym typeface="Karla"/>
              </a:rPr>
              <a:t>It serves as an escalation path for both business groups and the IT organization.</a:t>
            </a:r>
            <a:endParaRPr sz="1000">
              <a:solidFill>
                <a:srgbClr val="FFAB40"/>
              </a:solidFill>
              <a:latin typeface="Karla"/>
              <a:ea typeface="Karla"/>
              <a:cs typeface="Karla"/>
              <a:sym typeface="Karla"/>
            </a:endParaRPr>
          </a:p>
          <a:p>
            <a:pPr marL="0" lvl="0" indent="0" algn="l" rtl="0">
              <a:lnSpc>
                <a:spcPct val="115000"/>
              </a:lnSpc>
              <a:spcBef>
                <a:spcPts val="800"/>
              </a:spcBef>
              <a:spcAft>
                <a:spcPts val="800"/>
              </a:spcAft>
              <a:buClr>
                <a:srgbClr val="000000"/>
              </a:buClr>
              <a:buSzPts val="1100"/>
              <a:buFont typeface="Arial"/>
              <a:buNone/>
            </a:pPr>
            <a:r>
              <a:rPr lang="en" sz="1000">
                <a:solidFill>
                  <a:srgbClr val="000000"/>
                </a:solidFill>
                <a:latin typeface="Karla"/>
                <a:ea typeface="Karla"/>
                <a:cs typeface="Karla"/>
                <a:sym typeface="Karla"/>
              </a:rPr>
              <a:t>Team that  holds the delivery organization accountable to enable the outcomes and business owners accountable to drive their critical outcomes. It aligns business strategy to investment decision and manages the decision framework. </a:t>
            </a:r>
            <a:endParaRPr sz="1000">
              <a:solidFill>
                <a:srgbClr val="FFAB40"/>
              </a:solidFill>
              <a:latin typeface="Karla"/>
              <a:ea typeface="Karla"/>
              <a:cs typeface="Karla"/>
              <a:sym typeface="Karla"/>
            </a:endParaRPr>
          </a:p>
        </p:txBody>
      </p:sp>
      <p:sp>
        <p:nvSpPr>
          <p:cNvPr id="759" name="Google Shape;759;p54"/>
          <p:cNvSpPr txBox="1"/>
          <p:nvPr/>
        </p:nvSpPr>
        <p:spPr>
          <a:xfrm>
            <a:off x="47981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Increase ability to measure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Increase operational efficiency of the build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solidFill>
                  <a:srgbClr val="000000"/>
                </a:solidFill>
                <a:latin typeface="Karla"/>
                <a:ea typeface="Karla"/>
                <a:cs typeface="Karla"/>
                <a:sym typeface="Karla"/>
              </a:rPr>
              <a:t>Increase BU satisfaction due to increased engagement</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b="1">
                <a:solidFill>
                  <a:srgbClr val="000000"/>
                </a:solidFill>
                <a:latin typeface="Karla"/>
                <a:ea typeface="Karla"/>
                <a:cs typeface="Karla"/>
                <a:sym typeface="Karla"/>
              </a:rPr>
              <a:t>Define success criteria for platform</a:t>
            </a:r>
            <a:endParaRPr sz="800" b="1">
              <a:solidFill>
                <a:srgbClr val="000000"/>
              </a:solidFill>
              <a:latin typeface="Karla"/>
              <a:ea typeface="Karla"/>
              <a:cs typeface="Karla"/>
              <a:sym typeface="Karla"/>
            </a:endParaRPr>
          </a:p>
        </p:txBody>
      </p:sp>
      <p:sp>
        <p:nvSpPr>
          <p:cNvPr id="760" name="Google Shape;760;p54"/>
          <p:cNvSpPr txBox="1"/>
          <p:nvPr/>
        </p:nvSpPr>
        <p:spPr>
          <a:xfrm>
            <a:off x="2598900" y="2675370"/>
            <a:ext cx="1761300" cy="2034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
            </a:r>
            <a:br>
              <a:rPr lang="en" sz="800">
                <a:latin typeface="Karla"/>
                <a:ea typeface="Karla"/>
                <a:cs typeface="Karla"/>
                <a:sym typeface="Karla"/>
              </a:rPr>
            </a:br>
            <a:r>
              <a:rPr lang="en" sz="800" b="1">
                <a:latin typeface="Karla"/>
                <a:ea typeface="Karla"/>
                <a:cs typeface="Karla"/>
                <a:sym typeface="Karla"/>
              </a:rPr>
              <a:t>Lack of clarity around enterprise strategy and vision</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No motion to validate value/design</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No one view of prioritized work aligned to outcomes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Overlapping roles</a:t>
            </a: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Lack of Salesforce knowledge</a:t>
            </a:r>
            <a:endParaRPr sz="800">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61" name="Google Shape;761;p54"/>
          <p:cNvCxnSpPr/>
          <p:nvPr/>
        </p:nvCxnSpPr>
        <p:spPr>
          <a:xfrm>
            <a:off x="2598901" y="28802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62" name="Google Shape;762;p54"/>
          <p:cNvCxnSpPr/>
          <p:nvPr/>
        </p:nvCxnSpPr>
        <p:spPr>
          <a:xfrm>
            <a:off x="4799098"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3" name="Google Shape;763;p54"/>
          <p:cNvPicPr preferRelativeResize="0"/>
          <p:nvPr/>
        </p:nvPicPr>
        <p:blipFill>
          <a:blip r:embed="rId4">
            <a:alphaModFix/>
          </a:blip>
          <a:stretch>
            <a:fillRect/>
          </a:stretch>
        </p:blipFill>
        <p:spPr>
          <a:xfrm>
            <a:off x="4802358" y="2568882"/>
            <a:ext cx="253170" cy="252900"/>
          </a:xfrm>
          <a:prstGeom prst="rect">
            <a:avLst/>
          </a:prstGeom>
          <a:noFill/>
          <a:ln>
            <a:noFill/>
          </a:ln>
        </p:spPr>
      </p:pic>
      <p:pic>
        <p:nvPicPr>
          <p:cNvPr id="764" name="Google Shape;764;p54"/>
          <p:cNvPicPr preferRelativeResize="0"/>
          <p:nvPr/>
        </p:nvPicPr>
        <p:blipFill>
          <a:blip r:embed="rId5">
            <a:alphaModFix/>
          </a:blip>
          <a:stretch>
            <a:fillRect/>
          </a:stretch>
        </p:blipFill>
        <p:spPr>
          <a:xfrm>
            <a:off x="2607213" y="2568882"/>
            <a:ext cx="253170" cy="252879"/>
          </a:xfrm>
          <a:prstGeom prst="rect">
            <a:avLst/>
          </a:prstGeom>
          <a:noFill/>
          <a:ln>
            <a:noFill/>
          </a:ln>
        </p:spPr>
      </p:pic>
      <p:sp>
        <p:nvSpPr>
          <p:cNvPr id="765" name="Google Shape;765;p54"/>
          <p:cNvSpPr txBox="1"/>
          <p:nvPr/>
        </p:nvSpPr>
        <p:spPr>
          <a:xfrm>
            <a:off x="415275" y="2675374"/>
            <a:ext cx="1761300" cy="2082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3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b="1">
                <a:latin typeface="Karla"/>
                <a:ea typeface="Karla"/>
                <a:cs typeface="Karla"/>
                <a:sym typeface="Karla"/>
              </a:rPr>
              <a:t>Understand critical outcomes for each initiative  and align to system capabilities</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Develop initial roadmap to enable critical outcomes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Determine need for solution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Establish the design principles of the Operating Model</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66" name="Google Shape;766;p54"/>
          <p:cNvCxnSpPr/>
          <p:nvPr/>
        </p:nvCxnSpPr>
        <p:spPr>
          <a:xfrm>
            <a:off x="415276" y="2880206"/>
            <a:ext cx="1795500" cy="0"/>
          </a:xfrm>
          <a:prstGeom prst="straightConnector1">
            <a:avLst/>
          </a:prstGeom>
          <a:noFill/>
          <a:ln w="9525" cap="flat" cmpd="sng">
            <a:solidFill>
              <a:srgbClr val="D9D9D9"/>
            </a:solidFill>
            <a:prstDash val="solid"/>
            <a:round/>
            <a:headEnd type="none" w="med" len="med"/>
            <a:tailEnd type="none" w="med" len="med"/>
          </a:ln>
        </p:spPr>
      </p:cxnSp>
      <p:pic>
        <p:nvPicPr>
          <p:cNvPr id="767" name="Google Shape;767;p54"/>
          <p:cNvPicPr preferRelativeResize="0"/>
          <p:nvPr/>
        </p:nvPicPr>
        <p:blipFill>
          <a:blip r:embed="rId6">
            <a:alphaModFix/>
          </a:blip>
          <a:stretch>
            <a:fillRect/>
          </a:stretch>
        </p:blipFill>
        <p:spPr>
          <a:xfrm>
            <a:off x="415276" y="2568872"/>
            <a:ext cx="253170" cy="252891"/>
          </a:xfrm>
          <a:prstGeom prst="rect">
            <a:avLst/>
          </a:prstGeom>
          <a:noFill/>
          <a:ln>
            <a:noFill/>
          </a:ln>
        </p:spPr>
      </p:pic>
      <p:sp>
        <p:nvSpPr>
          <p:cNvPr id="768" name="Google Shape;768;p54"/>
          <p:cNvSpPr txBox="1"/>
          <p:nvPr/>
        </p:nvSpPr>
        <p:spPr>
          <a:xfrm>
            <a:off x="389277" y="59106"/>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69" name="Google Shape;769;p54"/>
          <p:cNvPicPr preferRelativeResize="0"/>
          <p:nvPr/>
        </p:nvPicPr>
        <p:blipFill rotWithShape="1">
          <a:blip r:embed="rId7">
            <a:alphaModFix/>
          </a:blip>
          <a:srcRect r="4196" b="22869"/>
          <a:stretch/>
        </p:blipFill>
        <p:spPr>
          <a:xfrm>
            <a:off x="5316725" y="330372"/>
            <a:ext cx="3525975" cy="1892501"/>
          </a:xfrm>
          <a:prstGeom prst="rect">
            <a:avLst/>
          </a:prstGeom>
          <a:noFill/>
          <a:ln>
            <a:noFill/>
          </a:ln>
        </p:spPr>
      </p:pic>
      <p:sp>
        <p:nvSpPr>
          <p:cNvPr id="770" name="Google Shape;770;p54"/>
          <p:cNvSpPr/>
          <p:nvPr/>
        </p:nvSpPr>
        <p:spPr>
          <a:xfrm>
            <a:off x="5495039" y="8947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1</a:t>
            </a:r>
            <a:endParaRPr sz="600">
              <a:solidFill>
                <a:srgbClr val="FFFFFF"/>
              </a:solidFill>
            </a:endParaRPr>
          </a:p>
        </p:txBody>
      </p:sp>
      <p:sp>
        <p:nvSpPr>
          <p:cNvPr id="771" name="Google Shape;771;p54"/>
          <p:cNvSpPr/>
          <p:nvPr/>
        </p:nvSpPr>
        <p:spPr>
          <a:xfrm>
            <a:off x="5723639" y="1047124"/>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2</a:t>
            </a:r>
            <a:endParaRPr sz="600">
              <a:solidFill>
                <a:srgbClr val="FFFFFF"/>
              </a:solidFill>
            </a:endParaRPr>
          </a:p>
        </p:txBody>
      </p:sp>
      <p:sp>
        <p:nvSpPr>
          <p:cNvPr id="772" name="Google Shape;772;p54"/>
          <p:cNvSpPr txBox="1"/>
          <p:nvPr/>
        </p:nvSpPr>
        <p:spPr>
          <a:xfrm>
            <a:off x="7007991" y="26753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Business and Technical roles do not exist with sufficient </a:t>
            </a:r>
            <a:r>
              <a:rPr lang="en" sz="800" b="1">
                <a:latin typeface="Karla"/>
                <a:ea typeface="Karla"/>
                <a:cs typeface="Karla"/>
                <a:sym typeface="Karla"/>
              </a:rPr>
              <a:t>Salesforce/MuleSoft expertise</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0"/>
              </a:spcAft>
              <a:buNone/>
            </a:pPr>
            <a:r>
              <a:rPr lang="en" sz="800">
                <a:latin typeface="Karla"/>
                <a:ea typeface="Karla"/>
                <a:cs typeface="Karla"/>
                <a:sym typeface="Karla"/>
              </a:rPr>
              <a:t>Engagement of product teams and alignment of capabilities to target outcomes is inconsistent</a:t>
            </a:r>
            <a:endParaRPr sz="800">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73" name="Google Shape;773;p54"/>
          <p:cNvCxnSpPr/>
          <p:nvPr/>
        </p:nvCxnSpPr>
        <p:spPr>
          <a:xfrm>
            <a:off x="7008898" y="28802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5"/>
          <p:cNvSpPr txBox="1"/>
          <p:nvPr/>
        </p:nvSpPr>
        <p:spPr>
          <a:xfrm>
            <a:off x="303072" y="428647"/>
            <a:ext cx="3972900" cy="18219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Solutioning</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Framework and supporting team to create or validate solutions to key business problems.  Solutioning done to validate a problem, validate value, or validate a technical design.   We do this before engaging the delivery teams.</a:t>
            </a:r>
            <a:endParaRPr sz="1000">
              <a:latin typeface="Karla"/>
              <a:ea typeface="Karla"/>
              <a:cs typeface="Karla"/>
              <a:sym typeface="Karla"/>
            </a:endParaRPr>
          </a:p>
        </p:txBody>
      </p:sp>
      <p:sp>
        <p:nvSpPr>
          <p:cNvPr id="779" name="Google Shape;779;p55"/>
          <p:cNvSpPr txBox="1"/>
          <p:nvPr/>
        </p:nvSpPr>
        <p:spPr>
          <a:xfrm>
            <a:off x="47162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b="1">
                <a:latin typeface="Karla"/>
                <a:ea typeface="Karla"/>
                <a:cs typeface="Karla"/>
                <a:sym typeface="Karla"/>
              </a:rPr>
              <a:t>Increase ability to measure value</a:t>
            </a:r>
            <a:endParaRPr sz="800" b="1">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a:latin typeface="Karla"/>
                <a:ea typeface="Karla"/>
                <a:cs typeface="Karla"/>
                <a:sym typeface="Karla"/>
              </a:rPr>
              <a:t>Increase product team satisfaction due to increased engagement</a:t>
            </a:r>
            <a:endParaRPr sz="800">
              <a:latin typeface="Karla"/>
              <a:ea typeface="Karla"/>
              <a:cs typeface="Karla"/>
              <a:sym typeface="Karla"/>
            </a:endParaRPr>
          </a:p>
        </p:txBody>
      </p:sp>
      <p:sp>
        <p:nvSpPr>
          <p:cNvPr id="780" name="Google Shape;780;p55"/>
          <p:cNvSpPr txBox="1"/>
          <p:nvPr/>
        </p:nvSpPr>
        <p:spPr>
          <a:xfrm>
            <a:off x="2517000" y="2773646"/>
            <a:ext cx="1761300" cy="17463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latin typeface="Karla"/>
                <a:ea typeface="Karla"/>
                <a:cs typeface="Karla"/>
                <a:sym typeface="Karla"/>
              </a:rPr>
              <a:t>Possible PAIN POINTS</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
            </a:r>
            <a:br>
              <a:rPr lang="en" sz="800">
                <a:latin typeface="Karla"/>
                <a:ea typeface="Karla"/>
                <a:cs typeface="Karla"/>
                <a:sym typeface="Karla"/>
              </a:rPr>
            </a:br>
            <a:r>
              <a:rPr lang="en" sz="800">
                <a:latin typeface="Karla"/>
                <a:ea typeface="Karla"/>
                <a:cs typeface="Karla"/>
                <a:sym typeface="Karla"/>
              </a:rPr>
              <a:t>No validation of value/design vs. best practice</a:t>
            </a:r>
            <a:endParaRPr sz="800" strike="sngStrike">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Lack of Salesforce/MuleSoft architecture skill sets </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adoption of current product capabilities and design principles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a:latin typeface="Karla"/>
              <a:ea typeface="Karla"/>
              <a:cs typeface="Karla"/>
              <a:sym typeface="Karla"/>
            </a:endParaRPr>
          </a:p>
          <a:p>
            <a:pPr marL="0" lvl="0" indent="0" algn="l" rtl="0">
              <a:lnSpc>
                <a:spcPct val="100000"/>
              </a:lnSpc>
              <a:spcBef>
                <a:spcPts val="800"/>
              </a:spcBef>
              <a:spcAft>
                <a:spcPts val="800"/>
              </a:spcAft>
              <a:buNone/>
            </a:pPr>
            <a:endParaRPr sz="800">
              <a:latin typeface="Karla"/>
              <a:ea typeface="Karla"/>
              <a:cs typeface="Karla"/>
              <a:sym typeface="Karla"/>
            </a:endParaRPr>
          </a:p>
        </p:txBody>
      </p:sp>
      <p:cxnSp>
        <p:nvCxnSpPr>
          <p:cNvPr id="781" name="Google Shape;781;p55"/>
          <p:cNvCxnSpPr/>
          <p:nvPr/>
        </p:nvCxnSpPr>
        <p:spPr>
          <a:xfrm>
            <a:off x="2517001" y="2978481"/>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782" name="Google Shape;782;p55"/>
          <p:cNvCxnSpPr/>
          <p:nvPr/>
        </p:nvCxnSpPr>
        <p:spPr>
          <a:xfrm>
            <a:off x="4717198"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3" name="Google Shape;783;p55"/>
          <p:cNvPicPr preferRelativeResize="0"/>
          <p:nvPr/>
        </p:nvPicPr>
        <p:blipFill>
          <a:blip r:embed="rId3">
            <a:alphaModFix/>
          </a:blip>
          <a:stretch>
            <a:fillRect/>
          </a:stretch>
        </p:blipFill>
        <p:spPr>
          <a:xfrm>
            <a:off x="4720458" y="2667157"/>
            <a:ext cx="253170" cy="252900"/>
          </a:xfrm>
          <a:prstGeom prst="rect">
            <a:avLst/>
          </a:prstGeom>
          <a:noFill/>
          <a:ln>
            <a:noFill/>
          </a:ln>
        </p:spPr>
      </p:pic>
      <p:pic>
        <p:nvPicPr>
          <p:cNvPr id="784" name="Google Shape;784;p55"/>
          <p:cNvPicPr preferRelativeResize="0"/>
          <p:nvPr/>
        </p:nvPicPr>
        <p:blipFill>
          <a:blip r:embed="rId4">
            <a:alphaModFix/>
          </a:blip>
          <a:stretch>
            <a:fillRect/>
          </a:stretch>
        </p:blipFill>
        <p:spPr>
          <a:xfrm>
            <a:off x="2525313" y="2667157"/>
            <a:ext cx="253170" cy="252879"/>
          </a:xfrm>
          <a:prstGeom prst="rect">
            <a:avLst/>
          </a:prstGeom>
          <a:noFill/>
          <a:ln>
            <a:noFill/>
          </a:ln>
        </p:spPr>
      </p:pic>
      <p:sp>
        <p:nvSpPr>
          <p:cNvPr id="785" name="Google Shape;785;p55"/>
          <p:cNvSpPr txBox="1"/>
          <p:nvPr/>
        </p:nvSpPr>
        <p:spPr>
          <a:xfrm>
            <a:off x="333376"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Test hypotheses before larger investments are made downstream</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Create the solution framework and associated tools and processes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solidFill>
                  <a:srgbClr val="000000"/>
                </a:solidFill>
                <a:latin typeface="Karla"/>
                <a:ea typeface="Karla"/>
                <a:cs typeface="Karla"/>
                <a:sym typeface="Karla"/>
              </a:rPr>
              <a:t>User research and business process discovery</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Technical validation of solution and scalability test of solution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786" name="Google Shape;786;p55"/>
          <p:cNvCxnSpPr/>
          <p:nvPr/>
        </p:nvCxnSpPr>
        <p:spPr>
          <a:xfrm>
            <a:off x="333376" y="2978481"/>
            <a:ext cx="1795500" cy="0"/>
          </a:xfrm>
          <a:prstGeom prst="straightConnector1">
            <a:avLst/>
          </a:prstGeom>
          <a:noFill/>
          <a:ln w="9525" cap="flat" cmpd="sng">
            <a:solidFill>
              <a:srgbClr val="D9D9D9"/>
            </a:solidFill>
            <a:prstDash val="solid"/>
            <a:round/>
            <a:headEnd type="none" w="med" len="med"/>
            <a:tailEnd type="none" w="med" len="med"/>
          </a:ln>
        </p:spPr>
      </p:cxnSp>
      <p:pic>
        <p:nvPicPr>
          <p:cNvPr id="787" name="Google Shape;787;p55"/>
          <p:cNvPicPr preferRelativeResize="0"/>
          <p:nvPr/>
        </p:nvPicPr>
        <p:blipFill>
          <a:blip r:embed="rId5">
            <a:alphaModFix/>
          </a:blip>
          <a:stretch>
            <a:fillRect/>
          </a:stretch>
        </p:blipFill>
        <p:spPr>
          <a:xfrm>
            <a:off x="333376" y="2667147"/>
            <a:ext cx="253170" cy="252891"/>
          </a:xfrm>
          <a:prstGeom prst="rect">
            <a:avLst/>
          </a:prstGeom>
          <a:noFill/>
          <a:ln>
            <a:noFill/>
          </a:ln>
        </p:spPr>
      </p:pic>
      <p:sp>
        <p:nvSpPr>
          <p:cNvPr id="788" name="Google Shape;788;p55"/>
          <p:cNvSpPr txBox="1"/>
          <p:nvPr/>
        </p:nvSpPr>
        <p:spPr>
          <a:xfrm>
            <a:off x="303072" y="154327"/>
            <a:ext cx="3753300" cy="1965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789" name="Google Shape;789;p55"/>
          <p:cNvPicPr preferRelativeResize="0"/>
          <p:nvPr/>
        </p:nvPicPr>
        <p:blipFill rotWithShape="1">
          <a:blip r:embed="rId6">
            <a:alphaModFix/>
          </a:blip>
          <a:srcRect r="4196" b="22869"/>
          <a:stretch/>
        </p:blipFill>
        <p:spPr>
          <a:xfrm>
            <a:off x="5234825" y="428647"/>
            <a:ext cx="3525975" cy="1892501"/>
          </a:xfrm>
          <a:prstGeom prst="rect">
            <a:avLst/>
          </a:prstGeom>
          <a:noFill/>
          <a:ln>
            <a:noFill/>
          </a:ln>
        </p:spPr>
      </p:pic>
      <p:sp>
        <p:nvSpPr>
          <p:cNvPr id="790" name="Google Shape;790;p55"/>
          <p:cNvSpPr/>
          <p:nvPr/>
        </p:nvSpPr>
        <p:spPr>
          <a:xfrm>
            <a:off x="6491838" y="1132672"/>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3</a:t>
            </a:r>
            <a:endParaRPr sz="600">
              <a:solidFill>
                <a:srgbClr val="FFFFFF"/>
              </a:solidFill>
            </a:endParaRPr>
          </a:p>
        </p:txBody>
      </p:sp>
      <p:pic>
        <p:nvPicPr>
          <p:cNvPr id="791" name="Google Shape;791;p55"/>
          <p:cNvPicPr preferRelativeResize="0"/>
          <p:nvPr/>
        </p:nvPicPr>
        <p:blipFill>
          <a:blip r:embed="rId7">
            <a:alphaModFix/>
          </a:blip>
          <a:stretch>
            <a:fillRect/>
          </a:stretch>
        </p:blipFill>
        <p:spPr>
          <a:xfrm>
            <a:off x="6924129" y="2680976"/>
            <a:ext cx="253151" cy="253151"/>
          </a:xfrm>
          <a:prstGeom prst="rect">
            <a:avLst/>
          </a:prstGeom>
          <a:noFill/>
          <a:ln>
            <a:noFill/>
          </a:ln>
        </p:spPr>
      </p:pic>
      <p:sp>
        <p:nvSpPr>
          <p:cNvPr id="792" name="Google Shape;792;p55"/>
          <p:cNvSpPr txBox="1"/>
          <p:nvPr/>
        </p:nvSpPr>
        <p:spPr>
          <a:xfrm>
            <a:off x="6926091" y="2773656"/>
            <a:ext cx="1761300" cy="1680600"/>
          </a:xfrm>
          <a:prstGeom prst="rect">
            <a:avLst/>
          </a:prstGeom>
          <a:noFill/>
          <a:ln>
            <a:noFill/>
          </a:ln>
          <a:effectLst>
            <a:outerShdw blurRad="57150" dist="19050" dir="5400000" algn="bl" rotWithShape="0">
              <a:srgbClr val="000000">
                <a:alpha val="27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This motion/function is not institutionalized in the current structure</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a:solidFill>
                  <a:srgbClr val="000000"/>
                </a:solidFill>
                <a:latin typeface="Karla"/>
                <a:ea typeface="Karla"/>
                <a:cs typeface="Karla"/>
                <a:sym typeface="Karla"/>
              </a:rPr>
              <a:t>Solution Lead role does not exist</a:t>
            </a:r>
            <a:endParaRPr sz="800">
              <a:solidFill>
                <a:srgbClr val="000000"/>
              </a:solidFill>
              <a:latin typeface="Karla"/>
              <a:ea typeface="Karla"/>
              <a:cs typeface="Karla"/>
              <a:sym typeface="Karla"/>
            </a:endParaRPr>
          </a:p>
        </p:txBody>
      </p:sp>
      <p:cxnSp>
        <p:nvCxnSpPr>
          <p:cNvPr id="793" name="Google Shape;793;p55"/>
          <p:cNvCxnSpPr/>
          <p:nvPr/>
        </p:nvCxnSpPr>
        <p:spPr>
          <a:xfrm>
            <a:off x="6926998" y="2978481"/>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6"/>
          <p:cNvSpPr txBox="1"/>
          <p:nvPr/>
        </p:nvSpPr>
        <p:spPr>
          <a:xfrm>
            <a:off x="22662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latin typeface="Karla"/>
                <a:ea typeface="Karla"/>
                <a:cs typeface="Karla"/>
                <a:sym typeface="Karla"/>
              </a:rPr>
              <a:t>Enterprise Release Management</a:t>
            </a:r>
            <a:endParaRPr sz="2700" b="1">
              <a:latin typeface="Karla"/>
              <a:ea typeface="Karla"/>
              <a:cs typeface="Karla"/>
              <a:sym typeface="Karla"/>
            </a:endParaRPr>
          </a:p>
          <a:p>
            <a:pPr marL="0" lvl="0" indent="0" algn="l" rtl="0">
              <a:lnSpc>
                <a:spcPct val="115000"/>
              </a:lnSpc>
              <a:spcBef>
                <a:spcPts val="800"/>
              </a:spcBef>
              <a:spcAft>
                <a:spcPts val="800"/>
              </a:spcAft>
              <a:buNone/>
            </a:pPr>
            <a:r>
              <a:rPr lang="en" sz="1000">
                <a:latin typeface="Karla"/>
                <a:ea typeface="Karla"/>
                <a:cs typeface="Karla"/>
                <a:sym typeface="Karla"/>
              </a:rPr>
              <a:t>Planning of the release cycle is the main objective of this motion. Defines program epics and organize the work into logical releases.  Architects work on the validation of key architecture components.  Adoption plans are then aligned to critical outcomes. </a:t>
            </a:r>
            <a:endParaRPr sz="1000">
              <a:latin typeface="Karla"/>
              <a:ea typeface="Karla"/>
              <a:cs typeface="Karla"/>
              <a:sym typeface="Karla"/>
            </a:endParaRPr>
          </a:p>
        </p:txBody>
      </p:sp>
      <p:sp>
        <p:nvSpPr>
          <p:cNvPr id="799" name="Google Shape;799;p56"/>
          <p:cNvSpPr txBox="1"/>
          <p:nvPr/>
        </p:nvSpPr>
        <p:spPr>
          <a:xfrm>
            <a:off x="463984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a:solidFill>
                <a:srgbClr val="000000"/>
              </a:solidFill>
              <a:latin typeface="Roboto Medium"/>
              <a:ea typeface="Roboto Medium"/>
              <a:cs typeface="Roboto Medium"/>
              <a:sym typeface="Roboto Medium"/>
            </a:endParaRPr>
          </a:p>
          <a:p>
            <a:pPr marL="0" marR="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Clarity around release outcomes </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Increase operational efficiency of the build (known design and value, and build with reusability in mind)</a:t>
            </a:r>
            <a:endParaRPr sz="800" b="1">
              <a:latin typeface="Karla"/>
              <a:ea typeface="Karla"/>
              <a:cs typeface="Karla"/>
              <a:sym typeface="Karla"/>
            </a:endParaRPr>
          </a:p>
          <a:p>
            <a:pPr marL="0" marR="0" lvl="0" indent="0" algn="l" rtl="0">
              <a:lnSpc>
                <a:spcPct val="100000"/>
              </a:lnSpc>
              <a:spcBef>
                <a:spcPts val="800"/>
              </a:spcBef>
              <a:spcAft>
                <a:spcPts val="80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p:txBody>
      </p:sp>
      <p:cxnSp>
        <p:nvCxnSpPr>
          <p:cNvPr id="800" name="Google Shape;800;p56"/>
          <p:cNvCxnSpPr/>
          <p:nvPr/>
        </p:nvCxnSpPr>
        <p:spPr>
          <a:xfrm>
            <a:off x="244055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01" name="Google Shape;801;p56"/>
          <p:cNvCxnSpPr/>
          <p:nvPr/>
        </p:nvCxnSpPr>
        <p:spPr>
          <a:xfrm>
            <a:off x="464074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2" name="Google Shape;802;p56"/>
          <p:cNvPicPr preferRelativeResize="0"/>
          <p:nvPr/>
        </p:nvPicPr>
        <p:blipFill>
          <a:blip r:embed="rId3">
            <a:alphaModFix/>
          </a:blip>
          <a:stretch>
            <a:fillRect/>
          </a:stretch>
        </p:blipFill>
        <p:spPr>
          <a:xfrm>
            <a:off x="4644008" y="2601632"/>
            <a:ext cx="253170" cy="252900"/>
          </a:xfrm>
          <a:prstGeom prst="rect">
            <a:avLst/>
          </a:prstGeom>
          <a:noFill/>
          <a:ln>
            <a:noFill/>
          </a:ln>
        </p:spPr>
      </p:pic>
      <p:pic>
        <p:nvPicPr>
          <p:cNvPr id="803" name="Google Shape;803;p56"/>
          <p:cNvPicPr preferRelativeResize="0"/>
          <p:nvPr/>
        </p:nvPicPr>
        <p:blipFill>
          <a:blip r:embed="rId4">
            <a:alphaModFix/>
          </a:blip>
          <a:stretch>
            <a:fillRect/>
          </a:stretch>
        </p:blipFill>
        <p:spPr>
          <a:xfrm>
            <a:off x="2448863" y="2601632"/>
            <a:ext cx="253170" cy="252879"/>
          </a:xfrm>
          <a:prstGeom prst="rect">
            <a:avLst/>
          </a:prstGeom>
          <a:noFill/>
          <a:ln>
            <a:noFill/>
          </a:ln>
        </p:spPr>
      </p:pic>
      <p:sp>
        <p:nvSpPr>
          <p:cNvPr id="804" name="Google Shape;804;p56"/>
          <p:cNvSpPr txBox="1"/>
          <p:nvPr/>
        </p:nvSpPr>
        <p:spPr>
          <a:xfrm>
            <a:off x="256925" y="2708124"/>
            <a:ext cx="1761300" cy="19773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Understand backlog items and associated technical designs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Organize backlog into a release based on priority and logical sequencing</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Assign teams to release epics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C</a:t>
            </a:r>
            <a:r>
              <a:rPr lang="en" sz="800">
                <a:latin typeface="Karla"/>
                <a:ea typeface="Karla"/>
                <a:cs typeface="Karla"/>
                <a:sym typeface="Karla"/>
              </a:rPr>
              <a:t>ollaborate with business and tech on release content and timing</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Understand use impact to plan training and adoption</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05" name="Google Shape;805;p56"/>
          <p:cNvCxnSpPr/>
          <p:nvPr/>
        </p:nvCxnSpPr>
        <p:spPr>
          <a:xfrm>
            <a:off x="25692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06" name="Google Shape;806;p56"/>
          <p:cNvPicPr preferRelativeResize="0"/>
          <p:nvPr/>
        </p:nvPicPr>
        <p:blipFill>
          <a:blip r:embed="rId5">
            <a:alphaModFix/>
          </a:blip>
          <a:stretch>
            <a:fillRect/>
          </a:stretch>
        </p:blipFill>
        <p:spPr>
          <a:xfrm>
            <a:off x="256926" y="2601622"/>
            <a:ext cx="253170" cy="252891"/>
          </a:xfrm>
          <a:prstGeom prst="rect">
            <a:avLst/>
          </a:prstGeom>
          <a:noFill/>
          <a:ln>
            <a:noFill/>
          </a:ln>
        </p:spPr>
      </p:pic>
      <p:sp>
        <p:nvSpPr>
          <p:cNvPr id="807" name="Google Shape;807;p56"/>
          <p:cNvSpPr txBox="1"/>
          <p:nvPr/>
        </p:nvSpPr>
        <p:spPr>
          <a:xfrm>
            <a:off x="22662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08" name="Google Shape;808;p56"/>
          <p:cNvPicPr preferRelativeResize="0"/>
          <p:nvPr/>
        </p:nvPicPr>
        <p:blipFill rotWithShape="1">
          <a:blip r:embed="rId6">
            <a:alphaModFix/>
          </a:blip>
          <a:srcRect r="4196" b="22869"/>
          <a:stretch/>
        </p:blipFill>
        <p:spPr>
          <a:xfrm>
            <a:off x="5158375" y="363122"/>
            <a:ext cx="3525975" cy="1892501"/>
          </a:xfrm>
          <a:prstGeom prst="rect">
            <a:avLst/>
          </a:prstGeom>
          <a:noFill/>
          <a:ln>
            <a:noFill/>
          </a:ln>
        </p:spPr>
      </p:pic>
      <p:sp>
        <p:nvSpPr>
          <p:cNvPr id="809" name="Google Shape;809;p56"/>
          <p:cNvSpPr/>
          <p:nvPr/>
        </p:nvSpPr>
        <p:spPr>
          <a:xfrm>
            <a:off x="7185289" y="9246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4</a:t>
            </a:r>
            <a:endParaRPr sz="600">
              <a:solidFill>
                <a:srgbClr val="FFFFFF"/>
              </a:solidFill>
            </a:endParaRPr>
          </a:p>
        </p:txBody>
      </p:sp>
      <p:sp>
        <p:nvSpPr>
          <p:cNvPr id="810" name="Google Shape;810;p56"/>
          <p:cNvSpPr txBox="1"/>
          <p:nvPr/>
        </p:nvSpPr>
        <p:spPr>
          <a:xfrm>
            <a:off x="244053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Lack of established enterprise delivery methodology</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Salesforce/Mulesoft platform skills</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No visibility into demand</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sp>
        <p:nvSpPr>
          <p:cNvPr id="811" name="Google Shape;811;p56"/>
          <p:cNvSpPr/>
          <p:nvPr/>
        </p:nvSpPr>
        <p:spPr>
          <a:xfrm>
            <a:off x="8022264" y="1391161"/>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5</a:t>
            </a:r>
            <a:endParaRPr sz="600">
              <a:solidFill>
                <a:srgbClr val="FFFFFF"/>
              </a:solidFill>
            </a:endParaRPr>
          </a:p>
        </p:txBody>
      </p:sp>
      <p:pic>
        <p:nvPicPr>
          <p:cNvPr id="812" name="Google Shape;812;p56"/>
          <p:cNvPicPr preferRelativeResize="0"/>
          <p:nvPr/>
        </p:nvPicPr>
        <p:blipFill>
          <a:blip r:embed="rId7">
            <a:alphaModFix/>
          </a:blip>
          <a:stretch>
            <a:fillRect/>
          </a:stretch>
        </p:blipFill>
        <p:spPr>
          <a:xfrm>
            <a:off x="6847679" y="2615451"/>
            <a:ext cx="253151" cy="253151"/>
          </a:xfrm>
          <a:prstGeom prst="rect">
            <a:avLst/>
          </a:prstGeom>
          <a:noFill/>
          <a:ln>
            <a:noFill/>
          </a:ln>
        </p:spPr>
      </p:pic>
      <p:sp>
        <p:nvSpPr>
          <p:cNvPr id="813" name="Google Shape;813;p56"/>
          <p:cNvSpPr txBox="1"/>
          <p:nvPr/>
        </p:nvSpPr>
        <p:spPr>
          <a:xfrm>
            <a:off x="6849650" y="2708125"/>
            <a:ext cx="1875000" cy="1758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spcBef>
                <a:spcPts val="0"/>
              </a:spcBef>
              <a:spcAft>
                <a:spcPts val="0"/>
              </a:spcAft>
              <a:buNone/>
            </a:pPr>
            <a:r>
              <a:rPr lang="en" sz="800" b="1">
                <a:latin typeface="Karla"/>
                <a:ea typeface="Karla"/>
                <a:cs typeface="Karla"/>
                <a:sym typeface="Karla"/>
              </a:rPr>
              <a:t>Likely GAPS</a:t>
            </a:r>
            <a:endParaRPr sz="800" b="1">
              <a:latin typeface="Karla"/>
              <a:ea typeface="Karla"/>
              <a:cs typeface="Karla"/>
              <a:sym typeface="Karla"/>
            </a:endParaRPr>
          </a:p>
          <a:p>
            <a:pPr marL="0" lvl="0" indent="0" algn="l" rtl="0">
              <a:lnSpc>
                <a:spcPct val="100000"/>
              </a:lnSpc>
              <a:spcBef>
                <a:spcPts val="800"/>
              </a:spcBef>
              <a:spcAft>
                <a:spcPts val="0"/>
              </a:spcAft>
              <a:buNone/>
            </a:pPr>
            <a:endParaRPr sz="800" b="1">
              <a:latin typeface="Roboto"/>
              <a:ea typeface="Roboto"/>
              <a:cs typeface="Roboto"/>
              <a:sym typeface="Roboto"/>
            </a:endParaRPr>
          </a:p>
          <a:p>
            <a:pPr marL="0" marR="0" lvl="0" indent="0" algn="l" rtl="0">
              <a:lnSpc>
                <a:spcPct val="100000"/>
              </a:lnSpc>
              <a:spcBef>
                <a:spcPts val="800"/>
              </a:spcBef>
              <a:spcAft>
                <a:spcPts val="0"/>
              </a:spcAft>
              <a:buNone/>
            </a:pPr>
            <a:r>
              <a:rPr lang="en" sz="800">
                <a:latin typeface="Karla"/>
                <a:ea typeface="Karla"/>
                <a:cs typeface="Karla"/>
                <a:sym typeface="Karla"/>
              </a:rPr>
              <a:t>No one view of various workstreams (Internal vs vendor led)</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b="1">
                <a:latin typeface="Karla"/>
                <a:ea typeface="Karla"/>
                <a:cs typeface="Karla"/>
                <a:sym typeface="Karla"/>
              </a:rPr>
              <a:t>Limited Continuous Delivery Pipeline (CDP) and Innovation Pipeline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setup &amp; refresh of environments</a:t>
            </a:r>
            <a:r>
              <a:rPr lang="en" sz="800">
                <a:latin typeface="Roboto Light"/>
                <a:ea typeface="Roboto Light"/>
                <a:cs typeface="Roboto Light"/>
                <a:sym typeface="Roboto Light"/>
              </a:rPr>
              <a:t> </a:t>
            </a:r>
            <a:endParaRPr sz="800">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latin typeface="Roboto Light"/>
              <a:ea typeface="Roboto Light"/>
              <a:cs typeface="Roboto Light"/>
              <a:sym typeface="Roboto Light"/>
            </a:endParaRPr>
          </a:p>
        </p:txBody>
      </p:sp>
      <p:cxnSp>
        <p:nvCxnSpPr>
          <p:cNvPr id="814" name="Google Shape;814;p56"/>
          <p:cNvCxnSpPr/>
          <p:nvPr/>
        </p:nvCxnSpPr>
        <p:spPr>
          <a:xfrm>
            <a:off x="685054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title"/>
          </p:nvPr>
        </p:nvSpPr>
        <p:spPr>
          <a:xfrm>
            <a:off x="457201" y="0"/>
            <a:ext cx="7115700" cy="67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C4E Mission</a:t>
            </a:r>
            <a:endParaRPr/>
          </a:p>
        </p:txBody>
      </p:sp>
      <p:sp>
        <p:nvSpPr>
          <p:cNvPr id="430" name="Google Shape;430;p50"/>
          <p:cNvSpPr txBox="1"/>
          <p:nvPr/>
        </p:nvSpPr>
        <p:spPr>
          <a:xfrm>
            <a:off x="221845" y="2957319"/>
            <a:ext cx="8700300" cy="207600"/>
          </a:xfrm>
          <a:prstGeom prst="rect">
            <a:avLst/>
          </a:prstGeom>
          <a:solidFill>
            <a:srgbClr val="3EA1E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i="0" u="none" strike="noStrike" cap="none">
                <a:solidFill>
                  <a:srgbClr val="FFFFFF"/>
                </a:solidFill>
                <a:latin typeface="Arial"/>
                <a:ea typeface="Arial"/>
                <a:cs typeface="Arial"/>
                <a:sym typeface="Arial"/>
              </a:rPr>
              <a:t>C4E Services</a:t>
            </a:r>
            <a:endParaRPr sz="1100"/>
          </a:p>
        </p:txBody>
      </p:sp>
      <p:sp>
        <p:nvSpPr>
          <p:cNvPr id="431" name="Google Shape;431;p50"/>
          <p:cNvSpPr txBox="1"/>
          <p:nvPr/>
        </p:nvSpPr>
        <p:spPr>
          <a:xfrm>
            <a:off x="221846" y="879987"/>
            <a:ext cx="8686800" cy="450300"/>
          </a:xfrm>
          <a:prstGeom prst="rect">
            <a:avLst/>
          </a:prstGeom>
          <a:noFill/>
          <a:ln w="9525" cap="flat" cmpd="sng">
            <a:solidFill>
              <a:srgbClr val="205CA0"/>
            </a:solidFill>
            <a:prstDash val="solid"/>
            <a:round/>
            <a:headEnd type="none" w="sm" len="sm"/>
            <a:tailEnd type="none" w="sm" len="sm"/>
          </a:ln>
        </p:spPr>
        <p:txBody>
          <a:bodyPr spcFirstLastPara="1" wrap="square" lIns="68575" tIns="34275" rIns="68575" bIns="34275" anchor="t" anchorCtr="0">
            <a:noAutofit/>
          </a:bodyPr>
          <a:lstStyle/>
          <a:p>
            <a:pPr marL="127000" marR="0" lvl="0" indent="-127000" algn="l" rtl="0">
              <a:lnSpc>
                <a:spcPct val="100000"/>
              </a:lnSpc>
              <a:spcBef>
                <a:spcPts val="0"/>
              </a:spcBef>
              <a:spcAft>
                <a:spcPts val="0"/>
              </a:spcAft>
              <a:buClr>
                <a:srgbClr val="205CA0"/>
              </a:buClr>
              <a:buSzPts val="800"/>
              <a:buChar char="•"/>
            </a:pPr>
            <a:r>
              <a:rPr lang="en" sz="800" b="1">
                <a:solidFill>
                  <a:srgbClr val="205CA0"/>
                </a:solidFill>
              </a:rPr>
              <a:t>Provide a stable, scalable, and secure integration platform that allows PSEG IT to focus on innovation and adding value to the business.</a:t>
            </a:r>
            <a:endParaRPr sz="800" b="1">
              <a:solidFill>
                <a:srgbClr val="205CA0"/>
              </a:solidFill>
            </a:endParaRPr>
          </a:p>
          <a:p>
            <a:pPr marL="127000" marR="0" lvl="0" indent="-127000" algn="l" rtl="0">
              <a:lnSpc>
                <a:spcPct val="100000"/>
              </a:lnSpc>
              <a:spcBef>
                <a:spcPts val="0"/>
              </a:spcBef>
              <a:spcAft>
                <a:spcPts val="0"/>
              </a:spcAft>
              <a:buClr>
                <a:srgbClr val="205CA0"/>
              </a:buClr>
              <a:buSzPts val="800"/>
              <a:buChar char="•"/>
            </a:pPr>
            <a:r>
              <a:rPr lang="en" sz="800" b="1">
                <a:solidFill>
                  <a:srgbClr val="205CA0"/>
                </a:solidFill>
              </a:rPr>
              <a:t>Support API development through education and promotion of APIs best practices, reuse and self-service.</a:t>
            </a:r>
            <a:endParaRPr sz="800" b="1">
              <a:solidFill>
                <a:srgbClr val="205CA0"/>
              </a:solidFill>
            </a:endParaRPr>
          </a:p>
          <a:p>
            <a:pPr marL="127000" marR="0" lvl="0" indent="-127000" algn="l" rtl="0">
              <a:lnSpc>
                <a:spcPct val="100000"/>
              </a:lnSpc>
              <a:spcBef>
                <a:spcPts val="0"/>
              </a:spcBef>
              <a:spcAft>
                <a:spcPts val="0"/>
              </a:spcAft>
              <a:buClr>
                <a:srgbClr val="205CA0"/>
              </a:buClr>
              <a:buSzPts val="800"/>
              <a:buChar char="•"/>
            </a:pPr>
            <a:r>
              <a:rPr lang="en" sz="800" b="1">
                <a:solidFill>
                  <a:srgbClr val="205CA0"/>
                </a:solidFill>
              </a:rPr>
              <a:t>Assist PSEG with transition from project-based integrations delivery to a product based delivery model.</a:t>
            </a:r>
            <a:endParaRPr sz="800" b="1">
              <a:solidFill>
                <a:srgbClr val="205CA0"/>
              </a:solidFill>
            </a:endParaRPr>
          </a:p>
        </p:txBody>
      </p:sp>
      <p:sp>
        <p:nvSpPr>
          <p:cNvPr id="432" name="Google Shape;432;p50"/>
          <p:cNvSpPr txBox="1"/>
          <p:nvPr/>
        </p:nvSpPr>
        <p:spPr>
          <a:xfrm>
            <a:off x="221846" y="675017"/>
            <a:ext cx="8686800" cy="207600"/>
          </a:xfrm>
          <a:prstGeom prst="rect">
            <a:avLst/>
          </a:prstGeom>
          <a:solidFill>
            <a:srgbClr val="3EA1E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i="0" u="none" strike="noStrike" cap="none">
                <a:solidFill>
                  <a:srgbClr val="FFFFFF"/>
                </a:solidFill>
                <a:latin typeface="Arial"/>
                <a:ea typeface="Arial"/>
                <a:cs typeface="Arial"/>
                <a:sym typeface="Arial"/>
              </a:rPr>
              <a:t>C4E Mission</a:t>
            </a:r>
            <a:endParaRPr sz="1100"/>
          </a:p>
        </p:txBody>
      </p:sp>
      <p:sp>
        <p:nvSpPr>
          <p:cNvPr id="433" name="Google Shape;433;p50"/>
          <p:cNvSpPr txBox="1"/>
          <p:nvPr/>
        </p:nvSpPr>
        <p:spPr>
          <a:xfrm>
            <a:off x="221845" y="1404062"/>
            <a:ext cx="4055100" cy="207600"/>
          </a:xfrm>
          <a:prstGeom prst="rect">
            <a:avLst/>
          </a:prstGeom>
          <a:solidFill>
            <a:srgbClr val="3EA1E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i="0" u="none" strike="noStrike" cap="none">
                <a:solidFill>
                  <a:srgbClr val="FFFFFF"/>
                </a:solidFill>
                <a:latin typeface="Arial"/>
                <a:ea typeface="Arial"/>
                <a:cs typeface="Arial"/>
                <a:sym typeface="Arial"/>
              </a:rPr>
              <a:t>Benefits</a:t>
            </a:r>
            <a:endParaRPr sz="1100"/>
          </a:p>
        </p:txBody>
      </p:sp>
      <p:sp>
        <p:nvSpPr>
          <p:cNvPr id="434" name="Google Shape;434;p50"/>
          <p:cNvSpPr txBox="1"/>
          <p:nvPr/>
        </p:nvSpPr>
        <p:spPr>
          <a:xfrm>
            <a:off x="221850" y="1648925"/>
            <a:ext cx="4055100" cy="836400"/>
          </a:xfrm>
          <a:prstGeom prst="rect">
            <a:avLst/>
          </a:prstGeom>
          <a:noFill/>
          <a:ln w="9525" cap="flat" cmpd="sng">
            <a:solidFill>
              <a:srgbClr val="205CA0"/>
            </a:solidFill>
            <a:prstDash val="solid"/>
            <a:round/>
            <a:headEnd type="none" w="sm" len="sm"/>
            <a:tailEnd type="none" w="sm" len="sm"/>
          </a:ln>
        </p:spPr>
        <p:txBody>
          <a:bodyPr spcFirstLastPara="1" wrap="square" lIns="68575" tIns="34275" rIns="68575" bIns="34275" anchor="t" anchorCtr="0">
            <a:noAutofit/>
          </a:bodyPr>
          <a:lstStyle/>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Shorter development cycle (time to market)</a:t>
            </a:r>
            <a:endParaRPr sz="1100"/>
          </a:p>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Reduced projects’ cost and risk</a:t>
            </a:r>
            <a:endParaRPr sz="1100"/>
          </a:p>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Fewer defects</a:t>
            </a:r>
            <a:endParaRPr sz="1100"/>
          </a:p>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Higher quality deliverables (code quality)</a:t>
            </a:r>
            <a:endParaRPr sz="1100"/>
          </a:p>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Scalability</a:t>
            </a:r>
            <a:endParaRPr sz="1100"/>
          </a:p>
          <a:p>
            <a:pPr marL="127000" marR="0" lvl="0" indent="-127000" algn="l" rtl="0">
              <a:spcBef>
                <a:spcPts val="0"/>
              </a:spcBef>
              <a:spcAft>
                <a:spcPts val="0"/>
              </a:spcAft>
              <a:buClr>
                <a:srgbClr val="205CA0"/>
              </a:buClr>
              <a:buSzPts val="800"/>
              <a:buFont typeface="Arial"/>
              <a:buChar char="•"/>
            </a:pPr>
            <a:r>
              <a:rPr lang="en" sz="800" b="0" i="0" u="none" strike="noStrike" cap="none">
                <a:solidFill>
                  <a:srgbClr val="205CA0"/>
                </a:solidFill>
                <a:latin typeface="Arial"/>
                <a:ea typeface="Arial"/>
                <a:cs typeface="Arial"/>
                <a:sym typeface="Arial"/>
              </a:rPr>
              <a:t>Enhanced governance with imbedded standards and security</a:t>
            </a:r>
            <a:endParaRPr sz="1400" b="0" i="0" u="none" strike="noStrike" cap="none">
              <a:solidFill>
                <a:srgbClr val="205CA0"/>
              </a:solidFill>
              <a:latin typeface="Arial"/>
              <a:ea typeface="Arial"/>
              <a:cs typeface="Arial"/>
              <a:sym typeface="Arial"/>
            </a:endParaRPr>
          </a:p>
        </p:txBody>
      </p:sp>
      <p:graphicFrame>
        <p:nvGraphicFramePr>
          <p:cNvPr id="435" name="Google Shape;435;p50"/>
          <p:cNvGraphicFramePr/>
          <p:nvPr/>
        </p:nvGraphicFramePr>
        <p:xfrm>
          <a:off x="221845" y="3166329"/>
          <a:ext cx="8694100" cy="1495084"/>
        </p:xfrm>
        <a:graphic>
          <a:graphicData uri="http://schemas.openxmlformats.org/drawingml/2006/table">
            <a:tbl>
              <a:tblPr>
                <a:noFill/>
              </a:tblPr>
              <a:tblGrid>
                <a:gridCol w="2025400">
                  <a:extLst>
                    <a:ext uri="{9D8B030D-6E8A-4147-A177-3AD203B41FA5}">
                      <a16:colId xmlns:a16="http://schemas.microsoft.com/office/drawing/2014/main" val="20000"/>
                    </a:ext>
                  </a:extLst>
                </a:gridCol>
                <a:gridCol w="2169650">
                  <a:extLst>
                    <a:ext uri="{9D8B030D-6E8A-4147-A177-3AD203B41FA5}">
                      <a16:colId xmlns:a16="http://schemas.microsoft.com/office/drawing/2014/main" val="20001"/>
                    </a:ext>
                  </a:extLst>
                </a:gridCol>
                <a:gridCol w="2442975">
                  <a:extLst>
                    <a:ext uri="{9D8B030D-6E8A-4147-A177-3AD203B41FA5}">
                      <a16:colId xmlns:a16="http://schemas.microsoft.com/office/drawing/2014/main" val="20002"/>
                    </a:ext>
                  </a:extLst>
                </a:gridCol>
                <a:gridCol w="2056075">
                  <a:extLst>
                    <a:ext uri="{9D8B030D-6E8A-4147-A177-3AD203B41FA5}">
                      <a16:colId xmlns:a16="http://schemas.microsoft.com/office/drawing/2014/main" val="20003"/>
                    </a:ext>
                  </a:extLst>
                </a:gridCol>
              </a:tblGrid>
              <a:tr h="210850">
                <a:tc>
                  <a:txBody>
                    <a:bodyPr/>
                    <a:lstStyle/>
                    <a:p>
                      <a:pPr marL="0" marR="0" lvl="0" indent="0" algn="ctr" rtl="0">
                        <a:spcBef>
                          <a:spcPts val="0"/>
                        </a:spcBef>
                        <a:spcAft>
                          <a:spcPts val="0"/>
                        </a:spcAft>
                        <a:buNone/>
                      </a:pPr>
                      <a:r>
                        <a:rPr lang="en" sz="900" b="1" u="none" strike="noStrike" cap="none">
                          <a:solidFill>
                            <a:srgbClr val="090B13"/>
                          </a:solidFill>
                          <a:latin typeface="Arial"/>
                          <a:ea typeface="Arial"/>
                          <a:cs typeface="Arial"/>
                          <a:sym typeface="Arial"/>
                        </a:rPr>
                        <a:t>Team &amp; C4E Enablement</a:t>
                      </a:r>
                      <a:endParaRPr sz="900" u="none" strike="noStrike" cap="none">
                        <a:solidFill>
                          <a:srgbClr val="090B13"/>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7B7B7"/>
                    </a:solidFill>
                  </a:tcPr>
                </a:tc>
                <a:tc>
                  <a:txBody>
                    <a:bodyPr/>
                    <a:lstStyle/>
                    <a:p>
                      <a:pPr marL="0" marR="0" lvl="0" indent="0" algn="ctr" rtl="0">
                        <a:lnSpc>
                          <a:spcPct val="110000"/>
                        </a:lnSpc>
                        <a:spcBef>
                          <a:spcPts val="0"/>
                        </a:spcBef>
                        <a:spcAft>
                          <a:spcPts val="0"/>
                        </a:spcAft>
                        <a:buClr>
                          <a:srgbClr val="000000"/>
                        </a:buClr>
                        <a:buSzPts val="900"/>
                        <a:buFont typeface="Arial"/>
                        <a:buNone/>
                      </a:pPr>
                      <a:r>
                        <a:rPr lang="en" sz="900" b="1">
                          <a:solidFill>
                            <a:srgbClr val="090B13"/>
                          </a:solidFill>
                        </a:rPr>
                        <a:t>API</a:t>
                      </a:r>
                      <a:r>
                        <a:rPr lang="en" sz="900" b="1" i="0" u="none" strike="noStrike" cap="none">
                          <a:solidFill>
                            <a:srgbClr val="090B13"/>
                          </a:solidFill>
                          <a:latin typeface="Arial"/>
                          <a:ea typeface="Arial"/>
                          <a:cs typeface="Arial"/>
                          <a:sym typeface="Arial"/>
                        </a:rPr>
                        <a:t> </a:t>
                      </a:r>
                      <a:r>
                        <a:rPr lang="en" sz="900" b="1">
                          <a:solidFill>
                            <a:srgbClr val="090B13"/>
                          </a:solidFill>
                        </a:rPr>
                        <a:t>Development &amp; Platform</a:t>
                      </a:r>
                      <a:r>
                        <a:rPr lang="en" sz="900" b="1" i="0" u="none" strike="noStrike" cap="none">
                          <a:solidFill>
                            <a:srgbClr val="090B13"/>
                          </a:solidFill>
                          <a:latin typeface="Arial"/>
                          <a:ea typeface="Arial"/>
                          <a:cs typeface="Arial"/>
                          <a:sym typeface="Arial"/>
                        </a:rPr>
                        <a:t>Support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7B7B7"/>
                    </a:solidFill>
                  </a:tcPr>
                </a:tc>
                <a:tc>
                  <a:txBody>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090B13"/>
                          </a:solidFill>
                          <a:latin typeface="Arial"/>
                          <a:ea typeface="Arial"/>
                          <a:cs typeface="Arial"/>
                          <a:sym typeface="Arial"/>
                        </a:rPr>
                        <a:t>Education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7B7B7"/>
                    </a:solidFill>
                  </a:tcPr>
                </a:tc>
                <a:tc>
                  <a:txBody>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090B13"/>
                          </a:solidFill>
                          <a:latin typeface="Arial"/>
                          <a:ea typeface="Arial"/>
                          <a:cs typeface="Arial"/>
                          <a:sym typeface="Arial"/>
                        </a:rPr>
                        <a:t>Governance</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1242500">
                <a:tc>
                  <a:txBody>
                    <a:bodyPr/>
                    <a:lstStyle/>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Project teams engagement process</a:t>
                      </a:r>
                      <a:endParaRPr sz="800">
                        <a:solidFill>
                          <a:srgbClr val="205CA0"/>
                        </a:solidFill>
                      </a:endParaRPr>
                    </a:p>
                    <a:p>
                      <a:pPr marL="127000" marR="0" lvl="0" indent="-127000" algn="l" rtl="0">
                        <a:lnSpc>
                          <a:spcPct val="110000"/>
                        </a:lnSpc>
                        <a:spcBef>
                          <a:spcPts val="0"/>
                        </a:spcBef>
                        <a:spcAft>
                          <a:spcPts val="0"/>
                        </a:spcAft>
                        <a:buClr>
                          <a:srgbClr val="000000"/>
                        </a:buClr>
                        <a:buSzPts val="800"/>
                        <a:buFont typeface="Arial"/>
                        <a:buChar char="•"/>
                      </a:pPr>
                      <a:r>
                        <a:rPr lang="en" sz="800">
                          <a:solidFill>
                            <a:srgbClr val="205CA0"/>
                          </a:solidFill>
                        </a:rPr>
                        <a:t>Developer onboarding process</a:t>
                      </a:r>
                      <a:endParaRPr sz="800">
                        <a:solidFill>
                          <a:srgbClr val="205CA0"/>
                        </a:solidFill>
                      </a:endParaRPr>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Project on-boarding</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Platform best practices</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Assets review for potential re-use</a:t>
                      </a:r>
                      <a:endParaRPr sz="800">
                        <a:solidFill>
                          <a:srgbClr val="205CA0"/>
                        </a:solidFill>
                      </a:endParaRPr>
                    </a:p>
                    <a:p>
                      <a:pPr marL="127000" marR="0" lvl="0" indent="-127000" algn="l" rtl="0">
                        <a:lnSpc>
                          <a:spcPct val="110000"/>
                        </a:lnSpc>
                        <a:spcBef>
                          <a:spcPts val="0"/>
                        </a:spcBef>
                        <a:spcAft>
                          <a:spcPts val="0"/>
                        </a:spcAft>
                        <a:buSzPts val="800"/>
                        <a:buChar char="•"/>
                      </a:pPr>
                      <a:r>
                        <a:rPr lang="en" sz="800">
                          <a:solidFill>
                            <a:srgbClr val="205CA0"/>
                          </a:solidFill>
                        </a:rPr>
                        <a:t>Project teams/developer onboarding</a:t>
                      </a:r>
                      <a:endParaRPr sz="800">
                        <a:solidFill>
                          <a:srgbClr val="205CA0"/>
                        </a:solidFill>
                      </a:endParaRPr>
                    </a:p>
                    <a:p>
                      <a:pPr marL="127000" marR="0" lvl="0" indent="-127000" algn="l" rtl="0">
                        <a:lnSpc>
                          <a:spcPct val="110000"/>
                        </a:lnSpc>
                        <a:spcBef>
                          <a:spcPts val="0"/>
                        </a:spcBef>
                        <a:spcAft>
                          <a:spcPts val="0"/>
                        </a:spcAft>
                        <a:buSzPts val="800"/>
                        <a:buChar char="•"/>
                      </a:pPr>
                      <a:r>
                        <a:rPr lang="en" sz="800">
                          <a:solidFill>
                            <a:srgbClr val="205CA0"/>
                          </a:solidFill>
                        </a:rPr>
                        <a:t>Standards &amp; platform training</a:t>
                      </a:r>
                      <a:endParaRPr sz="800">
                        <a:solidFill>
                          <a:srgbClr val="205CA0"/>
                        </a:solidFill>
                      </a:endParaRPr>
                    </a:p>
                    <a:p>
                      <a:pPr marL="342900" marR="0" lvl="0" indent="0" algn="l" rtl="0">
                        <a:lnSpc>
                          <a:spcPct val="110000"/>
                        </a:lnSpc>
                        <a:spcBef>
                          <a:spcPts val="0"/>
                        </a:spcBef>
                        <a:spcAft>
                          <a:spcPts val="0"/>
                        </a:spcAft>
                        <a:buNone/>
                      </a:pPr>
                      <a:endParaRPr sz="800">
                        <a:solidFill>
                          <a:srgbClr val="205CA0"/>
                        </a:solidFil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Platform configuration and administration</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Assets management</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Upgrades management</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Platform security</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Operations documentation</a:t>
                      </a:r>
                      <a:endParaRPr sz="800" b="0" i="0" u="none" strike="noStrike" cap="none" dirty="0">
                        <a:solidFill>
                          <a:srgbClr val="205CA0"/>
                        </a:solidFill>
                        <a:latin typeface="Arial"/>
                        <a:ea typeface="Arial"/>
                        <a:cs typeface="Arial"/>
                        <a:sym typeface="Arial"/>
                      </a:endParaRPr>
                    </a:p>
                    <a:p>
                      <a:pPr marL="127000" marR="0" lvl="0" indent="-127000" algn="l" rtl="0">
                        <a:lnSpc>
                          <a:spcPct val="110000"/>
                        </a:lnSpc>
                        <a:spcBef>
                          <a:spcPts val="0"/>
                        </a:spcBef>
                        <a:spcAft>
                          <a:spcPts val="0"/>
                        </a:spcAft>
                        <a:buSzPts val="800"/>
                        <a:buChar char="•"/>
                      </a:pPr>
                      <a:r>
                        <a:rPr lang="en" sz="800" dirty="0">
                          <a:solidFill>
                            <a:srgbClr val="205CA0"/>
                          </a:solidFill>
                        </a:rPr>
                        <a:t>Interfaces technology selection guidance</a:t>
                      </a:r>
                      <a:endParaRPr sz="800" dirty="0">
                        <a:solidFill>
                          <a:srgbClr val="205CA0"/>
                        </a:solidFill>
                      </a:endParaRPr>
                    </a:p>
                    <a:p>
                      <a:pPr marL="127000" marR="0" lvl="0" indent="-127000" algn="l" rtl="0">
                        <a:lnSpc>
                          <a:spcPct val="110000"/>
                        </a:lnSpc>
                        <a:spcBef>
                          <a:spcPts val="0"/>
                        </a:spcBef>
                        <a:spcAft>
                          <a:spcPts val="0"/>
                        </a:spcAft>
                        <a:buSzPts val="800"/>
                        <a:buChar char="•"/>
                      </a:pPr>
                      <a:r>
                        <a:rPr lang="en" sz="800" dirty="0">
                          <a:solidFill>
                            <a:srgbClr val="205CA0"/>
                          </a:solidFill>
                        </a:rPr>
                        <a:t>Interfaces development</a:t>
                      </a:r>
                      <a:endParaRPr sz="800">
                        <a:solidFill>
                          <a:srgbClr val="205CA0"/>
                        </a:solidFill>
                      </a:endParaRPr>
                    </a:p>
                    <a:p>
                      <a:pPr marL="0" marR="0" lvl="0" indent="0" algn="l" rtl="0">
                        <a:lnSpc>
                          <a:spcPct val="110000"/>
                        </a:lnSpc>
                        <a:spcBef>
                          <a:spcPts val="0"/>
                        </a:spcBef>
                        <a:spcAft>
                          <a:spcPts val="0"/>
                        </a:spcAft>
                        <a:buClr>
                          <a:srgbClr val="000000"/>
                        </a:buClr>
                        <a:buSzPts val="800"/>
                        <a:buFont typeface="Arial"/>
                        <a:buNone/>
                      </a:pPr>
                      <a:endParaRPr sz="800" b="0" i="0" u="none" strike="noStrike" cap="none">
                        <a:solidFill>
                          <a:srgbClr val="205CA0"/>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Training guidance, recommendations, and coordination </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In-house API development training (process, standards and technology)</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MuleSoft webinars and workshops</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a:solidFill>
                            <a:srgbClr val="205CA0"/>
                          </a:solidFill>
                        </a:rPr>
                        <a:t>PSEG</a:t>
                      </a:r>
                      <a:r>
                        <a:rPr lang="en" sz="800" b="0" i="0" u="none" strike="noStrike" cap="none">
                          <a:solidFill>
                            <a:srgbClr val="205CA0"/>
                          </a:solidFill>
                          <a:latin typeface="Arial"/>
                          <a:ea typeface="Arial"/>
                          <a:cs typeface="Arial"/>
                          <a:sym typeface="Arial"/>
                        </a:rPr>
                        <a:t> Lunch &amp; Learn program</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a:solidFill>
                            <a:srgbClr val="205CA0"/>
                          </a:solidFill>
                        </a:rPr>
                        <a:t>PSEG</a:t>
                      </a:r>
                      <a:r>
                        <a:rPr lang="en" sz="800" b="0" i="0" u="none" strike="noStrike" cap="none">
                          <a:solidFill>
                            <a:srgbClr val="205CA0"/>
                          </a:solidFill>
                          <a:latin typeface="Arial"/>
                          <a:ea typeface="Arial"/>
                          <a:cs typeface="Arial"/>
                          <a:sym typeface="Arial"/>
                        </a:rPr>
                        <a:t> sessions for developers</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Mule 4.x on-line training</a:t>
                      </a:r>
                      <a:endParaRPr sz="110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a:solidFill>
                            <a:srgbClr val="205CA0"/>
                          </a:solidFill>
                          <a:latin typeface="Arial"/>
                          <a:ea typeface="Arial"/>
                          <a:cs typeface="Arial"/>
                          <a:sym typeface="Arial"/>
                        </a:rPr>
                        <a:t>Champion the platform and build awareness </a:t>
                      </a:r>
                      <a:endParaRPr sz="800" b="0" i="0" u="none" strike="noStrike" cap="none">
                        <a:solidFill>
                          <a:srgbClr val="205CA0"/>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Integration with internal SDLC </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Content administration</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Standards and best practices management</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Design reviews</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Code reviews</a:t>
                      </a:r>
                      <a:endParaRPr sz="1100" dirty="0"/>
                    </a:p>
                    <a:p>
                      <a:pPr marL="127000" marR="0" lvl="0" indent="-127000" algn="l" rtl="0">
                        <a:lnSpc>
                          <a:spcPct val="110000"/>
                        </a:lnSpc>
                        <a:spcBef>
                          <a:spcPts val="0"/>
                        </a:spcBef>
                        <a:spcAft>
                          <a:spcPts val="0"/>
                        </a:spcAft>
                        <a:buClr>
                          <a:srgbClr val="000000"/>
                        </a:buClr>
                        <a:buSzPts val="800"/>
                        <a:buFont typeface="Arial"/>
                        <a:buChar char="•"/>
                      </a:pPr>
                      <a:r>
                        <a:rPr lang="en" sz="800" b="0" i="0" u="none" strike="noStrike" cap="none" dirty="0">
                          <a:solidFill>
                            <a:srgbClr val="205CA0"/>
                          </a:solidFill>
                          <a:latin typeface="Arial"/>
                          <a:ea typeface="Arial"/>
                          <a:cs typeface="Arial"/>
                          <a:sym typeface="Arial"/>
                        </a:rPr>
                        <a:t>Assets review and feedback</a:t>
                      </a:r>
                      <a:endParaRPr sz="1100" dirty="0"/>
                    </a:p>
                    <a:p>
                      <a:pPr marL="0" marR="0" lvl="0" indent="0" algn="l" rtl="0">
                        <a:lnSpc>
                          <a:spcPct val="110000"/>
                        </a:lnSpc>
                        <a:spcBef>
                          <a:spcPts val="0"/>
                        </a:spcBef>
                        <a:spcAft>
                          <a:spcPts val="0"/>
                        </a:spcAft>
                        <a:buClr>
                          <a:srgbClr val="000000"/>
                        </a:buClr>
                        <a:buSzPts val="800"/>
                        <a:buFont typeface="Arial"/>
                        <a:buNone/>
                      </a:pPr>
                      <a:endParaRPr sz="800" b="0" i="0" u="none" strike="noStrike" cap="none" dirty="0">
                        <a:solidFill>
                          <a:srgbClr val="205CA0"/>
                        </a:solidFill>
                        <a:latin typeface="Arial"/>
                        <a:ea typeface="Arial"/>
                        <a:cs typeface="Arial"/>
                        <a:sym typeface="Arial"/>
                      </a:endParaRPr>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36" name="Google Shape;436;p50"/>
          <p:cNvSpPr txBox="1"/>
          <p:nvPr/>
        </p:nvSpPr>
        <p:spPr>
          <a:xfrm>
            <a:off x="4674750" y="1598475"/>
            <a:ext cx="4233900" cy="1307100"/>
          </a:xfrm>
          <a:prstGeom prst="rect">
            <a:avLst/>
          </a:prstGeom>
          <a:noFill/>
          <a:ln w="9525" cap="flat" cmpd="sng">
            <a:solidFill>
              <a:srgbClr val="205CA0"/>
            </a:solidFill>
            <a:prstDash val="solid"/>
            <a:round/>
            <a:headEnd type="none" w="sm" len="sm"/>
            <a:tailEnd type="none" w="sm" len="sm"/>
          </a:ln>
        </p:spPr>
        <p:txBody>
          <a:bodyPr spcFirstLastPara="1" wrap="square" lIns="68575" tIns="34275" rIns="68575" bIns="34275" anchor="t" anchorCtr="0">
            <a:noAutofit/>
          </a:bodyPr>
          <a:lstStyle/>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Awareness:</a:t>
            </a:r>
            <a:r>
              <a:rPr lang="en" sz="800" b="0" i="0" u="none" strike="noStrike" cap="none">
                <a:solidFill>
                  <a:srgbClr val="205CA0"/>
                </a:solidFill>
                <a:latin typeface="Arial"/>
                <a:ea typeface="Arial"/>
                <a:cs typeface="Arial"/>
                <a:sym typeface="Arial"/>
              </a:rPr>
              <a:t> Build awareness of the platform and what it does</a:t>
            </a:r>
            <a:endParaRPr sz="1100"/>
          </a:p>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Enablement:</a:t>
            </a:r>
            <a:r>
              <a:rPr lang="en" sz="800" b="0" i="0" u="none" strike="noStrike" cap="none">
                <a:solidFill>
                  <a:srgbClr val="205CA0"/>
                </a:solidFill>
                <a:latin typeface="Arial"/>
                <a:ea typeface="Arial"/>
                <a:cs typeface="Arial"/>
                <a:sym typeface="Arial"/>
              </a:rPr>
              <a:t> Enable the users to reach ideal productivity and make them actively use the platform in an application</a:t>
            </a:r>
            <a:endParaRPr sz="1100"/>
          </a:p>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Retention:</a:t>
            </a:r>
            <a:r>
              <a:rPr lang="en" sz="800" b="0" i="0" u="none" strike="noStrike" cap="none">
                <a:solidFill>
                  <a:srgbClr val="205CA0"/>
                </a:solidFill>
                <a:latin typeface="Arial"/>
                <a:ea typeface="Arial"/>
                <a:cs typeface="Arial"/>
                <a:sym typeface="Arial"/>
              </a:rPr>
              <a:t> Drive developer maturity and project success so as to have users continue to use the platform; educate on use of new/additional features and use in new apps</a:t>
            </a:r>
            <a:endParaRPr sz="1100"/>
          </a:p>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Promoters:</a:t>
            </a:r>
            <a:r>
              <a:rPr lang="en" sz="800" b="0" i="0" u="none" strike="noStrike" cap="none">
                <a:solidFill>
                  <a:srgbClr val="205CA0"/>
                </a:solidFill>
                <a:latin typeface="Arial"/>
                <a:ea typeface="Arial"/>
                <a:cs typeface="Arial"/>
                <a:sym typeface="Arial"/>
              </a:rPr>
              <a:t> Convert users to Evangelists so that they tell others about the platform</a:t>
            </a:r>
            <a:endParaRPr sz="1100"/>
          </a:p>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Community:</a:t>
            </a:r>
            <a:r>
              <a:rPr lang="en" sz="800" b="0" i="0" u="none" strike="noStrike" cap="none">
                <a:solidFill>
                  <a:srgbClr val="205CA0"/>
                </a:solidFill>
                <a:latin typeface="Arial"/>
                <a:ea typeface="Arial"/>
                <a:cs typeface="Arial"/>
                <a:sym typeface="Arial"/>
              </a:rPr>
              <a:t> Build an internal community of users</a:t>
            </a:r>
            <a:endParaRPr sz="1100"/>
          </a:p>
          <a:p>
            <a:pPr marL="127000" marR="12700" lvl="0" indent="-127000" algn="l" rtl="0">
              <a:lnSpc>
                <a:spcPct val="115000"/>
              </a:lnSpc>
              <a:spcBef>
                <a:spcPts val="0"/>
              </a:spcBef>
              <a:spcAft>
                <a:spcPts val="0"/>
              </a:spcAft>
              <a:buClr>
                <a:srgbClr val="205CA0"/>
              </a:buClr>
              <a:buSzPts val="800"/>
              <a:buFont typeface="Arial"/>
              <a:buChar char="•"/>
            </a:pPr>
            <a:r>
              <a:rPr lang="en" sz="800" b="1" i="0" u="none" strike="noStrike" cap="none">
                <a:solidFill>
                  <a:srgbClr val="205CA0"/>
                </a:solidFill>
                <a:latin typeface="Arial"/>
                <a:ea typeface="Arial"/>
                <a:cs typeface="Arial"/>
                <a:sym typeface="Arial"/>
              </a:rPr>
              <a:t>Platform:</a:t>
            </a:r>
            <a:r>
              <a:rPr lang="en" sz="800" b="0" i="0" u="none" strike="noStrike" cap="none">
                <a:solidFill>
                  <a:srgbClr val="205CA0"/>
                </a:solidFill>
                <a:latin typeface="Arial"/>
                <a:ea typeface="Arial"/>
                <a:cs typeface="Arial"/>
                <a:sym typeface="Arial"/>
              </a:rPr>
              <a:t> Drive user involvement in building, enhancing and getting feedback on the platform</a:t>
            </a:r>
            <a:endParaRPr sz="1400" b="0" i="0" u="none" strike="noStrike" cap="none">
              <a:solidFill>
                <a:srgbClr val="205CA0"/>
              </a:solidFill>
              <a:latin typeface="Arial"/>
              <a:ea typeface="Arial"/>
              <a:cs typeface="Arial"/>
              <a:sym typeface="Arial"/>
            </a:endParaRPr>
          </a:p>
        </p:txBody>
      </p:sp>
      <p:sp>
        <p:nvSpPr>
          <p:cNvPr id="437" name="Google Shape;437;p50"/>
          <p:cNvSpPr txBox="1"/>
          <p:nvPr/>
        </p:nvSpPr>
        <p:spPr>
          <a:xfrm>
            <a:off x="4675181" y="1399375"/>
            <a:ext cx="4246800" cy="207600"/>
          </a:xfrm>
          <a:prstGeom prst="rect">
            <a:avLst/>
          </a:prstGeom>
          <a:solidFill>
            <a:srgbClr val="3EA1E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i="0" u="none" strike="noStrike" cap="none">
                <a:solidFill>
                  <a:srgbClr val="FFFFFF"/>
                </a:solidFill>
                <a:latin typeface="Arial"/>
                <a:ea typeface="Arial"/>
                <a:cs typeface="Arial"/>
                <a:sym typeface="Arial"/>
              </a:rPr>
              <a:t>Objectives</a:t>
            </a:r>
            <a:endParaRPr sz="900" b="1"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098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txBox="1"/>
          <p:nvPr/>
        </p:nvSpPr>
        <p:spPr>
          <a:xfrm>
            <a:off x="237550" y="357675"/>
            <a:ext cx="3972900" cy="20718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Build &amp; Deploy Teams</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Scrum teams groom the backlog using continuous user feedback </a:t>
            </a:r>
            <a:r>
              <a:rPr lang="en" sz="900">
                <a:latin typeface="Karla"/>
                <a:ea typeface="Karla"/>
                <a:cs typeface="Karla"/>
                <a:sym typeface="Karla"/>
              </a:rPr>
              <a:t>and established COE processes</a:t>
            </a:r>
            <a:r>
              <a:rPr lang="en" sz="900">
                <a:solidFill>
                  <a:srgbClr val="000000"/>
                </a:solidFill>
                <a:latin typeface="Karla"/>
                <a:ea typeface="Karla"/>
                <a:cs typeface="Karla"/>
                <a:sym typeface="Karla"/>
              </a:rPr>
              <a:t>,  and assign story points to determine relative work effort.  Acceptance criteria are assigned to each story and high level story tasks are documented along with any open questions for the business owner.  QA, Adoption and training plans are developed.</a:t>
            </a:r>
            <a:endParaRPr sz="900">
              <a:solidFill>
                <a:srgbClr val="000000"/>
              </a:solidFill>
              <a:latin typeface="Karla"/>
              <a:ea typeface="Karla"/>
              <a:cs typeface="Karla"/>
              <a:sym typeface="Karla"/>
            </a:endParaRPr>
          </a:p>
          <a:p>
            <a:pPr marL="0" lvl="0" indent="0" algn="l" rtl="0">
              <a:lnSpc>
                <a:spcPct val="115000"/>
              </a:lnSpc>
              <a:spcBef>
                <a:spcPts val="800"/>
              </a:spcBef>
              <a:spcAft>
                <a:spcPts val="0"/>
              </a:spcAft>
              <a:buNone/>
            </a:pPr>
            <a:r>
              <a:rPr lang="en" sz="900">
                <a:solidFill>
                  <a:srgbClr val="000000"/>
                </a:solidFill>
                <a:latin typeface="Karla"/>
                <a:ea typeface="Karla"/>
                <a:cs typeface="Karla"/>
                <a:sym typeface="Karla"/>
              </a:rPr>
              <a:t>Sprinting begins and solutions are validated with the business through sprint demos.</a:t>
            </a:r>
            <a:endParaRPr sz="900">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900">
                <a:solidFill>
                  <a:srgbClr val="000000"/>
                </a:solidFill>
                <a:latin typeface="Karla"/>
                <a:ea typeface="Karla"/>
                <a:cs typeface="Karla"/>
                <a:sym typeface="Karla"/>
              </a:rPr>
              <a:t>The release is readied for deployment and the go-live plan is executed.</a:t>
            </a:r>
            <a:endParaRPr sz="900">
              <a:solidFill>
                <a:srgbClr val="000000"/>
              </a:solidFill>
              <a:latin typeface="Karla"/>
              <a:ea typeface="Karla"/>
              <a:cs typeface="Karla"/>
              <a:sym typeface="Karla"/>
            </a:endParaRPr>
          </a:p>
        </p:txBody>
      </p:sp>
      <p:sp>
        <p:nvSpPr>
          <p:cNvPr id="820" name="Google Shape;820;p57"/>
          <p:cNvSpPr txBox="1"/>
          <p:nvPr/>
        </p:nvSpPr>
        <p:spPr>
          <a:xfrm>
            <a:off x="4650766"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a:latin typeface="Karla"/>
                <a:ea typeface="Karla"/>
                <a:cs typeface="Karla"/>
                <a:sym typeface="Karla"/>
              </a:rPr>
              <a:t>Increased speed to value</a:t>
            </a:r>
            <a:endParaRPr sz="800">
              <a:latin typeface="Karla"/>
              <a:ea typeface="Karla"/>
              <a:cs typeface="Karla"/>
              <a:sym typeface="Karla"/>
            </a:endParaRPr>
          </a:p>
          <a:p>
            <a:pPr marL="0" lvl="0" indent="0" algn="l" rtl="0">
              <a:lnSpc>
                <a:spcPct val="100000"/>
              </a:lnSpc>
              <a:spcBef>
                <a:spcPts val="800"/>
              </a:spcBef>
              <a:spcAft>
                <a:spcPts val="0"/>
              </a:spcAft>
              <a:buClr>
                <a:srgbClr val="000000"/>
              </a:buClr>
              <a:buSzPts val="1100"/>
              <a:buFont typeface="Arial"/>
              <a:buNone/>
            </a:pPr>
            <a:r>
              <a:rPr lang="en" sz="800">
                <a:latin typeface="Karla"/>
                <a:ea typeface="Karla"/>
                <a:cs typeface="Karla"/>
                <a:sym typeface="Karla"/>
              </a:rPr>
              <a:t>Increase operational efficiency of the build (known design and value)</a:t>
            </a:r>
            <a:endParaRPr sz="800">
              <a:latin typeface="Karla"/>
              <a:ea typeface="Karla"/>
              <a:cs typeface="Karla"/>
              <a:sym typeface="Karla"/>
            </a:endParaRPr>
          </a:p>
          <a:p>
            <a:pPr marL="0" lvl="0" indent="0" algn="l" rtl="0">
              <a:lnSpc>
                <a:spcPct val="100000"/>
              </a:lnSpc>
              <a:spcBef>
                <a:spcPts val="800"/>
              </a:spcBef>
              <a:spcAft>
                <a:spcPts val="800"/>
              </a:spcAft>
              <a:buNone/>
            </a:pPr>
            <a:r>
              <a:rPr lang="en" sz="800" b="1">
                <a:latin typeface="Karla"/>
                <a:ea typeface="Karla"/>
                <a:cs typeface="Karla"/>
                <a:sym typeface="Karla"/>
              </a:rPr>
              <a:t>On time delivery from better scrum mgmt. and user story quality</a:t>
            </a:r>
            <a:endParaRPr sz="800" b="1">
              <a:latin typeface="Karla"/>
              <a:ea typeface="Karla"/>
              <a:cs typeface="Karla"/>
              <a:sym typeface="Karla"/>
            </a:endParaRPr>
          </a:p>
        </p:txBody>
      </p:sp>
      <p:cxnSp>
        <p:nvCxnSpPr>
          <p:cNvPr id="821" name="Google Shape;821;p57"/>
          <p:cNvCxnSpPr/>
          <p:nvPr/>
        </p:nvCxnSpPr>
        <p:spPr>
          <a:xfrm>
            <a:off x="2451476" y="290750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22" name="Google Shape;822;p57"/>
          <p:cNvCxnSpPr/>
          <p:nvPr/>
        </p:nvCxnSpPr>
        <p:spPr>
          <a:xfrm>
            <a:off x="4651673"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3" name="Google Shape;823;p57"/>
          <p:cNvPicPr preferRelativeResize="0"/>
          <p:nvPr/>
        </p:nvPicPr>
        <p:blipFill>
          <a:blip r:embed="rId3">
            <a:alphaModFix/>
          </a:blip>
          <a:stretch>
            <a:fillRect/>
          </a:stretch>
        </p:blipFill>
        <p:spPr>
          <a:xfrm>
            <a:off x="4654933" y="2596182"/>
            <a:ext cx="253170" cy="252900"/>
          </a:xfrm>
          <a:prstGeom prst="rect">
            <a:avLst/>
          </a:prstGeom>
          <a:noFill/>
          <a:ln>
            <a:noFill/>
          </a:ln>
        </p:spPr>
      </p:pic>
      <p:pic>
        <p:nvPicPr>
          <p:cNvPr id="824" name="Google Shape;824;p57"/>
          <p:cNvPicPr preferRelativeResize="0"/>
          <p:nvPr/>
        </p:nvPicPr>
        <p:blipFill>
          <a:blip r:embed="rId4">
            <a:alphaModFix/>
          </a:blip>
          <a:stretch>
            <a:fillRect/>
          </a:stretch>
        </p:blipFill>
        <p:spPr>
          <a:xfrm>
            <a:off x="2459788" y="2596182"/>
            <a:ext cx="253170" cy="252879"/>
          </a:xfrm>
          <a:prstGeom prst="rect">
            <a:avLst/>
          </a:prstGeom>
          <a:noFill/>
          <a:ln>
            <a:noFill/>
          </a:ln>
        </p:spPr>
      </p:pic>
      <p:sp>
        <p:nvSpPr>
          <p:cNvPr id="825" name="Google Shape;825;p57"/>
          <p:cNvSpPr txBox="1"/>
          <p:nvPr/>
        </p:nvSpPr>
        <p:spPr>
          <a:xfrm>
            <a:off x="267851" y="270268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a:solidFill>
                  <a:srgbClr val="000000"/>
                </a:solidFill>
                <a:latin typeface="Karla"/>
                <a:ea typeface="Karla"/>
                <a:cs typeface="Karla"/>
                <a:sym typeface="Karla"/>
              </a:rPr>
              <a:t>Ability to write quality user stories</a:t>
            </a:r>
            <a:endParaRPr sz="80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b="1">
                <a:solidFill>
                  <a:srgbClr val="000000"/>
                </a:solidFill>
                <a:latin typeface="Karla"/>
                <a:ea typeface="Karla"/>
                <a:cs typeface="Karla"/>
                <a:sym typeface="Karla"/>
              </a:rPr>
              <a:t>Understand the technology platform to determine tasks to complete the work</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Karla"/>
                <a:ea typeface="Karla"/>
                <a:cs typeface="Karla"/>
                <a:sym typeface="Karla"/>
              </a:rPr>
              <a:t>Ability to manage scrum team</a:t>
            </a:r>
            <a:r>
              <a:rPr lang="en" sz="800">
                <a:solidFill>
                  <a:srgbClr val="000000"/>
                </a:solidFill>
                <a:latin typeface="Roboto Light"/>
                <a:ea typeface="Roboto Light"/>
                <a:cs typeface="Roboto Light"/>
                <a:sym typeface="Roboto Light"/>
              </a:rPr>
              <a:t>s</a:t>
            </a: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0"/>
              </a:spcAft>
              <a:buNone/>
            </a:pPr>
            <a:endParaRPr sz="800">
              <a:solidFill>
                <a:srgbClr val="000000"/>
              </a:solidFill>
              <a:latin typeface="Roboto Light"/>
              <a:ea typeface="Roboto Light"/>
              <a:cs typeface="Roboto Light"/>
              <a:sym typeface="Roboto Light"/>
            </a:endParaRPr>
          </a:p>
          <a:p>
            <a:pPr marL="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26" name="Google Shape;826;p57"/>
          <p:cNvCxnSpPr/>
          <p:nvPr/>
        </p:nvCxnSpPr>
        <p:spPr>
          <a:xfrm>
            <a:off x="267851" y="2907506"/>
            <a:ext cx="1795500" cy="0"/>
          </a:xfrm>
          <a:prstGeom prst="straightConnector1">
            <a:avLst/>
          </a:prstGeom>
          <a:noFill/>
          <a:ln w="9525" cap="flat" cmpd="sng">
            <a:solidFill>
              <a:srgbClr val="D9D9D9"/>
            </a:solidFill>
            <a:prstDash val="solid"/>
            <a:round/>
            <a:headEnd type="none" w="med" len="med"/>
            <a:tailEnd type="none" w="med" len="med"/>
          </a:ln>
        </p:spPr>
      </p:cxnSp>
      <p:pic>
        <p:nvPicPr>
          <p:cNvPr id="827" name="Google Shape;827;p57"/>
          <p:cNvPicPr preferRelativeResize="0"/>
          <p:nvPr/>
        </p:nvPicPr>
        <p:blipFill>
          <a:blip r:embed="rId5">
            <a:alphaModFix/>
          </a:blip>
          <a:stretch>
            <a:fillRect/>
          </a:stretch>
        </p:blipFill>
        <p:spPr>
          <a:xfrm>
            <a:off x="267851" y="2596172"/>
            <a:ext cx="253170" cy="252891"/>
          </a:xfrm>
          <a:prstGeom prst="rect">
            <a:avLst/>
          </a:prstGeom>
          <a:noFill/>
          <a:ln>
            <a:noFill/>
          </a:ln>
        </p:spPr>
      </p:pic>
      <p:sp>
        <p:nvSpPr>
          <p:cNvPr id="828" name="Google Shape;828;p57"/>
          <p:cNvSpPr txBox="1"/>
          <p:nvPr/>
        </p:nvSpPr>
        <p:spPr>
          <a:xfrm>
            <a:off x="237547" y="8335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29" name="Google Shape;829;p57"/>
          <p:cNvPicPr preferRelativeResize="0"/>
          <p:nvPr/>
        </p:nvPicPr>
        <p:blipFill rotWithShape="1">
          <a:blip r:embed="rId6">
            <a:alphaModFix/>
          </a:blip>
          <a:srcRect r="4196" b="22869"/>
          <a:stretch/>
        </p:blipFill>
        <p:spPr>
          <a:xfrm>
            <a:off x="5169300" y="357672"/>
            <a:ext cx="3525975" cy="1892501"/>
          </a:xfrm>
          <a:prstGeom prst="rect">
            <a:avLst/>
          </a:prstGeom>
          <a:noFill/>
          <a:ln>
            <a:noFill/>
          </a:ln>
        </p:spPr>
      </p:pic>
      <p:sp>
        <p:nvSpPr>
          <p:cNvPr id="830" name="Google Shape;830;p57"/>
          <p:cNvSpPr txBox="1"/>
          <p:nvPr/>
        </p:nvSpPr>
        <p:spPr>
          <a:xfrm>
            <a:off x="2451475" y="2702673"/>
            <a:ext cx="1761300" cy="1536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dirty="0">
                <a:solidFill>
                  <a:srgbClr val="000000"/>
                </a:solidFill>
                <a:latin typeface="Karla"/>
                <a:ea typeface="Karla"/>
                <a:cs typeface="Karla"/>
                <a:sym typeface="Karla"/>
              </a:rPr>
              <a:t>Possible PAIN POINTS</a:t>
            </a:r>
            <a:endParaRPr sz="800" b="1" dirty="0">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dirty="0">
                <a:solidFill>
                  <a:srgbClr val="000000"/>
                </a:solidFill>
                <a:latin typeface="Roboto Light"/>
                <a:ea typeface="Roboto Light"/>
                <a:cs typeface="Roboto Light"/>
                <a:sym typeface="Roboto Light"/>
              </a:rPr>
              <a:t/>
            </a:r>
            <a:br>
              <a:rPr lang="en" sz="800" dirty="0">
                <a:solidFill>
                  <a:srgbClr val="000000"/>
                </a:solidFill>
                <a:latin typeface="Roboto Light"/>
                <a:ea typeface="Roboto Light"/>
                <a:cs typeface="Roboto Light"/>
                <a:sym typeface="Roboto Light"/>
              </a:rPr>
            </a:br>
            <a:r>
              <a:rPr lang="en" sz="800" b="1" dirty="0">
                <a:latin typeface="Karla"/>
                <a:ea typeface="Karla"/>
                <a:cs typeface="Karla"/>
                <a:sym typeface="Karla"/>
              </a:rPr>
              <a:t>Inconsistent delivery methodology due to lack of COE/C4E governance</a:t>
            </a:r>
            <a:endParaRPr sz="800" b="1" dirty="0">
              <a:latin typeface="Karla"/>
              <a:ea typeface="Karla"/>
              <a:cs typeface="Karla"/>
              <a:sym typeface="Karla"/>
            </a:endParaRPr>
          </a:p>
          <a:p>
            <a:pPr marL="0" marR="0" lvl="0" indent="0" algn="l" rtl="0">
              <a:lnSpc>
                <a:spcPct val="100000"/>
              </a:lnSpc>
              <a:spcBef>
                <a:spcPts val="800"/>
              </a:spcBef>
              <a:spcAft>
                <a:spcPts val="0"/>
              </a:spcAft>
              <a:buNone/>
            </a:pPr>
            <a:r>
              <a:rPr lang="en" sz="800" dirty="0">
                <a:latin typeface="Karla"/>
                <a:ea typeface="Karla"/>
                <a:cs typeface="Karla"/>
                <a:sym typeface="Karla"/>
              </a:rPr>
              <a:t>Access to skilled Salesforce/</a:t>
            </a:r>
            <a:r>
              <a:rPr lang="en" sz="800" dirty="0" err="1">
                <a:latin typeface="Karla"/>
                <a:ea typeface="Karla"/>
                <a:cs typeface="Karla"/>
                <a:sym typeface="Karla"/>
              </a:rPr>
              <a:t>Mulesoft</a:t>
            </a:r>
            <a:r>
              <a:rPr lang="en" sz="800" dirty="0">
                <a:latin typeface="Karla"/>
                <a:ea typeface="Karla"/>
                <a:cs typeface="Karla"/>
                <a:sym typeface="Karla"/>
              </a:rPr>
              <a:t> delivery resources</a:t>
            </a:r>
            <a:endParaRPr sz="800" dirty="0">
              <a:latin typeface="Karla"/>
              <a:ea typeface="Karla"/>
              <a:cs typeface="Karla"/>
              <a:sym typeface="Karla"/>
            </a:endParaRPr>
          </a:p>
          <a:p>
            <a:pPr marL="0" marR="0" lvl="0" indent="0" algn="l" rtl="0">
              <a:lnSpc>
                <a:spcPct val="100000"/>
              </a:lnSpc>
              <a:spcBef>
                <a:spcPts val="800"/>
              </a:spcBef>
              <a:spcAft>
                <a:spcPts val="800"/>
              </a:spcAft>
              <a:buNone/>
            </a:pPr>
            <a:endParaRPr sz="800" dirty="0">
              <a:solidFill>
                <a:srgbClr val="000000"/>
              </a:solidFill>
              <a:latin typeface="Karla"/>
              <a:ea typeface="Karla"/>
              <a:cs typeface="Karla"/>
              <a:sym typeface="Karla"/>
            </a:endParaRPr>
          </a:p>
        </p:txBody>
      </p:sp>
      <p:sp>
        <p:nvSpPr>
          <p:cNvPr id="831" name="Google Shape;831;p57"/>
          <p:cNvSpPr/>
          <p:nvPr/>
        </p:nvSpPr>
        <p:spPr>
          <a:xfrm>
            <a:off x="7809841" y="15199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6</a:t>
            </a:r>
            <a:endParaRPr sz="600">
              <a:solidFill>
                <a:srgbClr val="FFFFFF"/>
              </a:solidFill>
            </a:endParaRPr>
          </a:p>
        </p:txBody>
      </p:sp>
      <p:sp>
        <p:nvSpPr>
          <p:cNvPr id="832" name="Google Shape;832;p57"/>
          <p:cNvSpPr/>
          <p:nvPr/>
        </p:nvSpPr>
        <p:spPr>
          <a:xfrm>
            <a:off x="7516816" y="162081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7</a:t>
            </a:r>
            <a:endParaRPr sz="600">
              <a:solidFill>
                <a:srgbClr val="FFFFFF"/>
              </a:solidFill>
            </a:endParaRPr>
          </a:p>
        </p:txBody>
      </p:sp>
      <p:sp>
        <p:nvSpPr>
          <p:cNvPr id="833" name="Google Shape;833;p57"/>
          <p:cNvSpPr/>
          <p:nvPr/>
        </p:nvSpPr>
        <p:spPr>
          <a:xfrm>
            <a:off x="7027416" y="1971863"/>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8</a:t>
            </a:r>
            <a:endParaRPr sz="600">
              <a:solidFill>
                <a:srgbClr val="FFFFFF"/>
              </a:solidFill>
            </a:endParaRPr>
          </a:p>
        </p:txBody>
      </p:sp>
      <p:pic>
        <p:nvPicPr>
          <p:cNvPr id="834" name="Google Shape;834;p57"/>
          <p:cNvPicPr preferRelativeResize="0"/>
          <p:nvPr/>
        </p:nvPicPr>
        <p:blipFill>
          <a:blip r:embed="rId7">
            <a:alphaModFix/>
          </a:blip>
          <a:stretch>
            <a:fillRect/>
          </a:stretch>
        </p:blipFill>
        <p:spPr>
          <a:xfrm>
            <a:off x="6858604" y="2610001"/>
            <a:ext cx="253151" cy="253151"/>
          </a:xfrm>
          <a:prstGeom prst="rect">
            <a:avLst/>
          </a:prstGeom>
          <a:noFill/>
          <a:ln>
            <a:noFill/>
          </a:ln>
        </p:spPr>
      </p:pic>
      <p:sp>
        <p:nvSpPr>
          <p:cNvPr id="835" name="Google Shape;835;p57"/>
          <p:cNvSpPr txBox="1"/>
          <p:nvPr/>
        </p:nvSpPr>
        <p:spPr>
          <a:xfrm>
            <a:off x="6860575" y="2702675"/>
            <a:ext cx="1867800" cy="2041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marR="0" lvl="0" indent="0" algn="l" rtl="0">
              <a:lnSpc>
                <a:spcPct val="100000"/>
              </a:lnSpc>
              <a:spcBef>
                <a:spcPts val="800"/>
              </a:spcBef>
              <a:spcAft>
                <a:spcPts val="0"/>
              </a:spcAft>
              <a:buNone/>
            </a:pPr>
            <a:r>
              <a:rPr lang="en" sz="800">
                <a:solidFill>
                  <a:srgbClr val="000000"/>
                </a:solidFill>
                <a:latin typeface="Roboto Light"/>
                <a:ea typeface="Roboto Light"/>
                <a:cs typeface="Roboto Light"/>
                <a:sym typeface="Roboto Light"/>
              </a:rPr>
              <a:t/>
            </a:r>
            <a:br>
              <a:rPr lang="en" sz="800">
                <a:solidFill>
                  <a:srgbClr val="000000"/>
                </a:solidFill>
                <a:latin typeface="Roboto Light"/>
                <a:ea typeface="Roboto Light"/>
                <a:cs typeface="Roboto Light"/>
                <a:sym typeface="Roboto Light"/>
              </a:rPr>
            </a:br>
            <a:r>
              <a:rPr lang="en" sz="800" b="1">
                <a:latin typeface="Karla"/>
                <a:ea typeface="Karla"/>
                <a:cs typeface="Karla"/>
                <a:sym typeface="Karla"/>
              </a:rPr>
              <a:t>Inability to scale to meet demand or deliver ontime</a:t>
            </a:r>
            <a:endParaRPr sz="800" b="1">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Manual processes exist with limited support of devops tools i.e. no Continuous Integration &amp; Deployment</a:t>
            </a:r>
            <a:endParaRPr sz="800">
              <a:latin typeface="Karla"/>
              <a:ea typeface="Karla"/>
              <a:cs typeface="Karla"/>
              <a:sym typeface="Karla"/>
            </a:endParaRPr>
          </a:p>
          <a:p>
            <a:pPr marL="0" marR="0" lvl="0" indent="0" algn="l" rtl="0">
              <a:lnSpc>
                <a:spcPct val="100000"/>
              </a:lnSpc>
              <a:spcBef>
                <a:spcPts val="800"/>
              </a:spcBef>
              <a:spcAft>
                <a:spcPts val="0"/>
              </a:spcAft>
              <a:buNone/>
            </a:pPr>
            <a:r>
              <a:rPr lang="en" sz="800">
                <a:latin typeface="Karla"/>
                <a:ea typeface="Karla"/>
                <a:cs typeface="Karla"/>
                <a:sym typeface="Karla"/>
              </a:rPr>
              <a:t>Limited visibility on build and deployment outcomes (i.e. no automated notification, dashboard  &amp; metrics)</a:t>
            </a:r>
            <a:endParaRPr sz="800">
              <a:latin typeface="Karla"/>
              <a:ea typeface="Karla"/>
              <a:cs typeface="Karla"/>
              <a:sym typeface="Karla"/>
            </a:endParaRPr>
          </a:p>
          <a:p>
            <a:pPr marL="0" marR="0" lvl="0" indent="0" algn="l" rtl="0">
              <a:lnSpc>
                <a:spcPct val="100000"/>
              </a:lnSpc>
              <a:spcBef>
                <a:spcPts val="800"/>
              </a:spcBef>
              <a:spcAft>
                <a:spcPts val="800"/>
              </a:spcAft>
              <a:buNone/>
            </a:pPr>
            <a:endParaRPr sz="800">
              <a:solidFill>
                <a:srgbClr val="000000"/>
              </a:solidFill>
              <a:latin typeface="Roboto Light"/>
              <a:ea typeface="Roboto Light"/>
              <a:cs typeface="Roboto Light"/>
              <a:sym typeface="Roboto Light"/>
            </a:endParaRPr>
          </a:p>
        </p:txBody>
      </p:sp>
      <p:cxnSp>
        <p:nvCxnSpPr>
          <p:cNvPr id="836" name="Google Shape;836;p57"/>
          <p:cNvCxnSpPr/>
          <p:nvPr/>
        </p:nvCxnSpPr>
        <p:spPr>
          <a:xfrm>
            <a:off x="6861473" y="290750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8"/>
          <p:cNvSpPr txBox="1"/>
          <p:nvPr/>
        </p:nvSpPr>
        <p:spPr>
          <a:xfrm>
            <a:off x="79172" y="363122"/>
            <a:ext cx="3972900" cy="18219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700" b="1">
                <a:solidFill>
                  <a:srgbClr val="000000"/>
                </a:solidFill>
                <a:latin typeface="Karla"/>
                <a:ea typeface="Karla"/>
                <a:cs typeface="Karla"/>
                <a:sym typeface="Karla"/>
              </a:rPr>
              <a:t>Feedback</a:t>
            </a:r>
            <a:endParaRPr sz="2700" b="1">
              <a:solidFill>
                <a:srgbClr val="000000"/>
              </a:solidFill>
              <a:latin typeface="Karla"/>
              <a:ea typeface="Karla"/>
              <a:cs typeface="Karla"/>
              <a:sym typeface="Karla"/>
            </a:endParaRPr>
          </a:p>
          <a:p>
            <a:pPr marL="0" lvl="0" indent="0" algn="l" rtl="0">
              <a:lnSpc>
                <a:spcPct val="115000"/>
              </a:lnSpc>
              <a:spcBef>
                <a:spcPts val="800"/>
              </a:spcBef>
              <a:spcAft>
                <a:spcPts val="800"/>
              </a:spcAft>
              <a:buNone/>
            </a:pPr>
            <a:r>
              <a:rPr lang="en" sz="1000">
                <a:solidFill>
                  <a:srgbClr val="000000"/>
                </a:solidFill>
                <a:latin typeface="Karla"/>
                <a:ea typeface="Karla"/>
                <a:cs typeface="Karla"/>
                <a:sym typeface="Karla"/>
              </a:rPr>
              <a:t>A framework </a:t>
            </a:r>
            <a:r>
              <a:rPr lang="en" sz="1000">
                <a:latin typeface="Karla"/>
                <a:ea typeface="Karla"/>
                <a:cs typeface="Karla"/>
                <a:sym typeface="Karla"/>
              </a:rPr>
              <a:t>established by the COE</a:t>
            </a:r>
            <a:r>
              <a:rPr lang="en" sz="1000">
                <a:solidFill>
                  <a:srgbClr val="000000"/>
                </a:solidFill>
                <a:latin typeface="Karla"/>
                <a:ea typeface="Karla"/>
                <a:cs typeface="Karla"/>
                <a:sym typeface="Karla"/>
              </a:rPr>
              <a:t> to continuously gather and engage with the users of a system is critical to drive adoption and deliver high value to the business.  Engaging the user in an open manner allows for self service and crowd sourcing of user issues and feedback freeing up resources to focus on more strategic areas.</a:t>
            </a:r>
            <a:endParaRPr sz="1000">
              <a:solidFill>
                <a:srgbClr val="FFAB40"/>
              </a:solidFill>
              <a:latin typeface="Karla"/>
              <a:ea typeface="Karla"/>
              <a:cs typeface="Karla"/>
              <a:sym typeface="Karla"/>
            </a:endParaRPr>
          </a:p>
        </p:txBody>
      </p:sp>
      <p:sp>
        <p:nvSpPr>
          <p:cNvPr id="842" name="Google Shape;842;p58"/>
          <p:cNvSpPr txBox="1"/>
          <p:nvPr/>
        </p:nvSpPr>
        <p:spPr>
          <a:xfrm>
            <a:off x="44923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OUTCOMES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Increased adoption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Increased speed to value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operational efficiency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Increase BU satisfaction due to increased engagement</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3" name="Google Shape;843;p58"/>
          <p:cNvCxnSpPr/>
          <p:nvPr/>
        </p:nvCxnSpPr>
        <p:spPr>
          <a:xfrm>
            <a:off x="2293101" y="2912956"/>
            <a:ext cx="1795500" cy="0"/>
          </a:xfrm>
          <a:prstGeom prst="straightConnector1">
            <a:avLst/>
          </a:prstGeom>
          <a:noFill/>
          <a:ln w="9525" cap="flat" cmpd="sng">
            <a:solidFill>
              <a:srgbClr val="D9D9D9"/>
            </a:solidFill>
            <a:prstDash val="solid"/>
            <a:round/>
            <a:headEnd type="none" w="med" len="med"/>
            <a:tailEnd type="none" w="med" len="med"/>
          </a:ln>
        </p:spPr>
      </p:cxnSp>
      <p:cxnSp>
        <p:nvCxnSpPr>
          <p:cNvPr id="844" name="Google Shape;844;p58"/>
          <p:cNvCxnSpPr/>
          <p:nvPr/>
        </p:nvCxnSpPr>
        <p:spPr>
          <a:xfrm>
            <a:off x="4493298"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5" name="Google Shape;845;p58"/>
          <p:cNvPicPr preferRelativeResize="0"/>
          <p:nvPr/>
        </p:nvPicPr>
        <p:blipFill>
          <a:blip r:embed="rId3">
            <a:alphaModFix/>
          </a:blip>
          <a:stretch>
            <a:fillRect/>
          </a:stretch>
        </p:blipFill>
        <p:spPr>
          <a:xfrm>
            <a:off x="4496558" y="2601632"/>
            <a:ext cx="253170" cy="252900"/>
          </a:xfrm>
          <a:prstGeom prst="rect">
            <a:avLst/>
          </a:prstGeom>
          <a:noFill/>
          <a:ln>
            <a:noFill/>
          </a:ln>
        </p:spPr>
      </p:pic>
      <p:pic>
        <p:nvPicPr>
          <p:cNvPr id="846" name="Google Shape;846;p58"/>
          <p:cNvPicPr preferRelativeResize="0"/>
          <p:nvPr/>
        </p:nvPicPr>
        <p:blipFill>
          <a:blip r:embed="rId4">
            <a:alphaModFix/>
          </a:blip>
          <a:stretch>
            <a:fillRect/>
          </a:stretch>
        </p:blipFill>
        <p:spPr>
          <a:xfrm>
            <a:off x="2301413" y="2601632"/>
            <a:ext cx="253170" cy="252879"/>
          </a:xfrm>
          <a:prstGeom prst="rect">
            <a:avLst/>
          </a:prstGeom>
          <a:noFill/>
          <a:ln>
            <a:noFill/>
          </a:ln>
        </p:spPr>
      </p:pic>
      <p:sp>
        <p:nvSpPr>
          <p:cNvPr id="847" name="Google Shape;847;p58"/>
          <p:cNvSpPr txBox="1"/>
          <p:nvPr/>
        </p:nvSpPr>
        <p:spPr>
          <a:xfrm>
            <a:off x="109476"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lvl="0" indent="0" algn="l" rtl="0">
              <a:lnSpc>
                <a:spcPct val="100000"/>
              </a:lnSpc>
              <a:spcBef>
                <a:spcPts val="0"/>
              </a:spcBef>
              <a:spcAft>
                <a:spcPts val="0"/>
              </a:spcAft>
              <a:buNone/>
            </a:pPr>
            <a:r>
              <a:rPr lang="en" sz="800" b="1">
                <a:solidFill>
                  <a:srgbClr val="000000"/>
                </a:solidFill>
                <a:latin typeface="Karla"/>
                <a:ea typeface="Karla"/>
                <a:cs typeface="Karla"/>
                <a:sym typeface="Karla"/>
              </a:rPr>
              <a:t>BEHAVIORS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b="1">
                <a:solidFill>
                  <a:srgbClr val="000000"/>
                </a:solidFill>
                <a:latin typeface="Karla"/>
                <a:ea typeface="Karla"/>
                <a:cs typeface="Karla"/>
                <a:sym typeface="Karla"/>
              </a:rPr>
              <a:t>Setup a feedback mechanism within the 360 application</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Source ideas and requests</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Explore the possibility to allow for open collaboration among all users </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b="1">
                <a:solidFill>
                  <a:srgbClr val="000000"/>
                </a:solidFill>
                <a:latin typeface="Karla"/>
                <a:ea typeface="Karla"/>
                <a:cs typeface="Karla"/>
                <a:sym typeface="Karla"/>
              </a:rPr>
              <a:t>Solicit feedback at every step of delivery and operations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cxnSp>
        <p:nvCxnSpPr>
          <p:cNvPr id="848" name="Google Shape;848;p58"/>
          <p:cNvCxnSpPr/>
          <p:nvPr/>
        </p:nvCxnSpPr>
        <p:spPr>
          <a:xfrm>
            <a:off x="109476" y="2912956"/>
            <a:ext cx="1795500" cy="0"/>
          </a:xfrm>
          <a:prstGeom prst="straightConnector1">
            <a:avLst/>
          </a:prstGeom>
          <a:noFill/>
          <a:ln w="9525" cap="flat" cmpd="sng">
            <a:solidFill>
              <a:srgbClr val="D9D9D9"/>
            </a:solidFill>
            <a:prstDash val="solid"/>
            <a:round/>
            <a:headEnd type="none" w="med" len="med"/>
            <a:tailEnd type="none" w="med" len="med"/>
          </a:ln>
        </p:spPr>
      </p:cxnSp>
      <p:pic>
        <p:nvPicPr>
          <p:cNvPr id="849" name="Google Shape;849;p58"/>
          <p:cNvPicPr preferRelativeResize="0"/>
          <p:nvPr/>
        </p:nvPicPr>
        <p:blipFill>
          <a:blip r:embed="rId5">
            <a:alphaModFix/>
          </a:blip>
          <a:stretch>
            <a:fillRect/>
          </a:stretch>
        </p:blipFill>
        <p:spPr>
          <a:xfrm>
            <a:off x="109476" y="2601622"/>
            <a:ext cx="253170" cy="252891"/>
          </a:xfrm>
          <a:prstGeom prst="rect">
            <a:avLst/>
          </a:prstGeom>
          <a:noFill/>
          <a:ln>
            <a:noFill/>
          </a:ln>
        </p:spPr>
      </p:pic>
      <p:sp>
        <p:nvSpPr>
          <p:cNvPr id="850" name="Google Shape;850;p58"/>
          <p:cNvSpPr txBox="1"/>
          <p:nvPr/>
        </p:nvSpPr>
        <p:spPr>
          <a:xfrm>
            <a:off x="79172" y="88802"/>
            <a:ext cx="3753300" cy="1965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a:solidFill>
                  <a:srgbClr val="4472C4"/>
                </a:solidFill>
                <a:latin typeface="Karla"/>
                <a:ea typeface="Karla"/>
                <a:cs typeface="Karla"/>
                <a:sym typeface="Karla"/>
              </a:rPr>
              <a:t>OPERATING MODEL</a:t>
            </a:r>
            <a:endParaRPr sz="1100">
              <a:solidFill>
                <a:srgbClr val="4472C4"/>
              </a:solidFill>
              <a:latin typeface="Karla"/>
              <a:ea typeface="Karla"/>
              <a:cs typeface="Karla"/>
              <a:sym typeface="Karla"/>
            </a:endParaRPr>
          </a:p>
        </p:txBody>
      </p:sp>
      <p:pic>
        <p:nvPicPr>
          <p:cNvPr id="851" name="Google Shape;851;p58"/>
          <p:cNvPicPr preferRelativeResize="0"/>
          <p:nvPr/>
        </p:nvPicPr>
        <p:blipFill rotWithShape="1">
          <a:blip r:embed="rId6">
            <a:alphaModFix/>
          </a:blip>
          <a:srcRect r="4196" b="22869"/>
          <a:stretch/>
        </p:blipFill>
        <p:spPr>
          <a:xfrm>
            <a:off x="5010925" y="363122"/>
            <a:ext cx="3525975" cy="1892501"/>
          </a:xfrm>
          <a:prstGeom prst="rect">
            <a:avLst/>
          </a:prstGeom>
          <a:noFill/>
          <a:ln>
            <a:noFill/>
          </a:ln>
        </p:spPr>
      </p:pic>
      <p:sp>
        <p:nvSpPr>
          <p:cNvPr id="852" name="Google Shape;852;p58"/>
          <p:cNvSpPr txBox="1"/>
          <p:nvPr/>
        </p:nvSpPr>
        <p:spPr>
          <a:xfrm>
            <a:off x="2293089" y="2708131"/>
            <a:ext cx="1761300" cy="11097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Possible PAIN POINTS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BU’s do not feel heard</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r>
              <a:rPr lang="en" sz="800">
                <a:solidFill>
                  <a:srgbClr val="000000"/>
                </a:solidFill>
                <a:latin typeface="Karla"/>
                <a:ea typeface="Karla"/>
                <a:cs typeface="Karla"/>
                <a:sym typeface="Karla"/>
              </a:rPr>
              <a:t>Requests take a long time to resolve</a:t>
            </a:r>
            <a:endParaRPr sz="800">
              <a:solidFill>
                <a:srgbClr val="000000"/>
              </a:solidFill>
              <a:latin typeface="Karla"/>
              <a:ea typeface="Karla"/>
              <a:cs typeface="Karla"/>
              <a:sym typeface="Karla"/>
            </a:endParaRPr>
          </a:p>
          <a:p>
            <a:pPr marL="0" lvl="0" indent="0" algn="l" rtl="0">
              <a:lnSpc>
                <a:spcPct val="100000"/>
              </a:lnSpc>
              <a:spcBef>
                <a:spcPts val="800"/>
              </a:spcBef>
              <a:spcAft>
                <a:spcPts val="0"/>
              </a:spcAft>
              <a:buNone/>
            </a:pPr>
            <a:endParaRPr sz="800">
              <a:solidFill>
                <a:srgbClr val="000000"/>
              </a:solidFill>
              <a:latin typeface="Karla"/>
              <a:ea typeface="Karla"/>
              <a:cs typeface="Karla"/>
              <a:sym typeface="Karla"/>
            </a:endParaRPr>
          </a:p>
          <a:p>
            <a:pPr marL="0" lvl="0" indent="0" algn="l" rtl="0">
              <a:lnSpc>
                <a:spcPct val="100000"/>
              </a:lnSpc>
              <a:spcBef>
                <a:spcPts val="800"/>
              </a:spcBef>
              <a:spcAft>
                <a:spcPts val="800"/>
              </a:spcAft>
              <a:buNone/>
            </a:pPr>
            <a:endParaRPr sz="800">
              <a:solidFill>
                <a:srgbClr val="000000"/>
              </a:solidFill>
              <a:latin typeface="Karla"/>
              <a:ea typeface="Karla"/>
              <a:cs typeface="Karla"/>
              <a:sym typeface="Karla"/>
            </a:endParaRPr>
          </a:p>
        </p:txBody>
      </p:sp>
      <p:sp>
        <p:nvSpPr>
          <p:cNvPr id="853" name="Google Shape;853;p58"/>
          <p:cNvSpPr/>
          <p:nvPr/>
        </p:nvSpPr>
        <p:spPr>
          <a:xfrm>
            <a:off x="5461117" y="1705739"/>
            <a:ext cx="149700" cy="154200"/>
          </a:xfrm>
          <a:prstGeom prst="ellipse">
            <a:avLst/>
          </a:prstGeom>
          <a:solidFill>
            <a:srgbClr val="FF0000"/>
          </a:solidFill>
          <a:ln w="19050" cap="flat" cmpd="sng">
            <a:solidFill>
              <a:srgbClr val="FF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en" sz="600">
                <a:solidFill>
                  <a:srgbClr val="FFFFFF"/>
                </a:solidFill>
              </a:rPr>
              <a:t>9</a:t>
            </a:r>
            <a:endParaRPr sz="600">
              <a:solidFill>
                <a:srgbClr val="FFFFFF"/>
              </a:solidFill>
            </a:endParaRPr>
          </a:p>
        </p:txBody>
      </p:sp>
      <p:pic>
        <p:nvPicPr>
          <p:cNvPr id="854" name="Google Shape;854;p58"/>
          <p:cNvPicPr preferRelativeResize="0"/>
          <p:nvPr/>
        </p:nvPicPr>
        <p:blipFill>
          <a:blip r:embed="rId7">
            <a:alphaModFix/>
          </a:blip>
          <a:stretch>
            <a:fillRect/>
          </a:stretch>
        </p:blipFill>
        <p:spPr>
          <a:xfrm>
            <a:off x="6700229" y="2615451"/>
            <a:ext cx="253151" cy="253151"/>
          </a:xfrm>
          <a:prstGeom prst="rect">
            <a:avLst/>
          </a:prstGeom>
          <a:noFill/>
          <a:ln>
            <a:noFill/>
          </a:ln>
        </p:spPr>
      </p:pic>
      <p:sp>
        <p:nvSpPr>
          <p:cNvPr id="855" name="Google Shape;855;p58"/>
          <p:cNvSpPr txBox="1"/>
          <p:nvPr/>
        </p:nvSpPr>
        <p:spPr>
          <a:xfrm>
            <a:off x="6702191" y="2708131"/>
            <a:ext cx="1761300" cy="1680600"/>
          </a:xfrm>
          <a:prstGeom prst="rect">
            <a:avLst/>
          </a:prstGeom>
          <a:noFill/>
          <a:ln>
            <a:noFill/>
          </a:ln>
          <a:effectLst>
            <a:outerShdw blurRad="57150" dist="19050" dir="5400000" algn="bl" rotWithShape="0">
              <a:srgbClr val="000000">
                <a:alpha val="26000"/>
              </a:srgbClr>
            </a:outerShdw>
          </a:effectLst>
        </p:spPr>
        <p:txBody>
          <a:bodyPr spcFirstLastPara="1" wrap="square" lIns="0" tIns="0" rIns="0" bIns="0" anchor="t" anchorCtr="0">
            <a:noAutofit/>
          </a:bodyPr>
          <a:lstStyle/>
          <a:p>
            <a:pPr marL="342900" marR="0" lvl="0" indent="0" algn="l" rtl="0">
              <a:lnSpc>
                <a:spcPct val="100000"/>
              </a:lnSpc>
              <a:spcBef>
                <a:spcPts val="0"/>
              </a:spcBef>
              <a:spcAft>
                <a:spcPts val="0"/>
              </a:spcAft>
              <a:buNone/>
            </a:pPr>
            <a:r>
              <a:rPr lang="en" sz="800" b="1">
                <a:solidFill>
                  <a:srgbClr val="000000"/>
                </a:solidFill>
                <a:latin typeface="Karla"/>
                <a:ea typeface="Karla"/>
                <a:cs typeface="Karla"/>
                <a:sym typeface="Karla"/>
              </a:rPr>
              <a:t>Likely GAPS</a:t>
            </a:r>
            <a:endParaRPr sz="800" b="1">
              <a:solidFill>
                <a:srgbClr val="000000"/>
              </a:solidFill>
              <a:latin typeface="Karla"/>
              <a:ea typeface="Karla"/>
              <a:cs typeface="Karla"/>
              <a:sym typeface="Karla"/>
            </a:endParaRPr>
          </a:p>
          <a:p>
            <a:pPr marL="0" lvl="0" indent="0" algn="l" rtl="0">
              <a:lnSpc>
                <a:spcPct val="100000"/>
              </a:lnSpc>
              <a:spcBef>
                <a:spcPts val="800"/>
              </a:spcBef>
              <a:spcAft>
                <a:spcPts val="800"/>
              </a:spcAft>
              <a:buNone/>
            </a:pPr>
            <a:r>
              <a:rPr lang="en" sz="800">
                <a:solidFill>
                  <a:srgbClr val="000000"/>
                </a:solidFill>
                <a:latin typeface="Karla"/>
                <a:ea typeface="Karla"/>
                <a:cs typeface="Karla"/>
                <a:sym typeface="Karla"/>
              </a:rPr>
              <a:t/>
            </a:r>
            <a:br>
              <a:rPr lang="en" sz="800">
                <a:solidFill>
                  <a:srgbClr val="000000"/>
                </a:solidFill>
                <a:latin typeface="Karla"/>
                <a:ea typeface="Karla"/>
                <a:cs typeface="Karla"/>
                <a:sym typeface="Karla"/>
              </a:rPr>
            </a:br>
            <a:r>
              <a:rPr lang="en" sz="800">
                <a:solidFill>
                  <a:srgbClr val="000000"/>
                </a:solidFill>
                <a:latin typeface="Karla"/>
                <a:ea typeface="Karla"/>
                <a:cs typeface="Karla"/>
                <a:sym typeface="Karla"/>
              </a:rPr>
              <a:t>Feedback mechanism is very labor intensive and time consuming</a:t>
            </a:r>
            <a:endParaRPr sz="800">
              <a:solidFill>
                <a:srgbClr val="000000"/>
              </a:solidFill>
              <a:latin typeface="Karla"/>
              <a:ea typeface="Karla"/>
              <a:cs typeface="Karla"/>
              <a:sym typeface="Karla"/>
            </a:endParaRPr>
          </a:p>
        </p:txBody>
      </p:sp>
      <p:cxnSp>
        <p:nvCxnSpPr>
          <p:cNvPr id="856" name="Google Shape;856;p58"/>
          <p:cNvCxnSpPr/>
          <p:nvPr/>
        </p:nvCxnSpPr>
        <p:spPr>
          <a:xfrm>
            <a:off x="6703098" y="2912956"/>
            <a:ext cx="17955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594360" y="274320"/>
            <a:ext cx="8229600" cy="41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Next Steps</a:t>
            </a:r>
            <a:endParaRPr/>
          </a:p>
        </p:txBody>
      </p:sp>
      <p:sp>
        <p:nvSpPr>
          <p:cNvPr id="723" name="Google Shape;723;p51"/>
          <p:cNvSpPr txBox="1">
            <a:spLocks noGrp="1"/>
          </p:cNvSpPr>
          <p:nvPr>
            <p:ph type="body" idx="1"/>
          </p:nvPr>
        </p:nvSpPr>
        <p:spPr>
          <a:xfrm>
            <a:off x="594360" y="857250"/>
            <a:ext cx="8229600" cy="3635100"/>
          </a:xfrm>
          <a:prstGeom prst="rect">
            <a:avLst/>
          </a:prstGeom>
        </p:spPr>
        <p:txBody>
          <a:bodyPr spcFirstLastPara="1" wrap="square" lIns="0" tIns="0" rIns="0" bIns="0" anchor="t" anchorCtr="0">
            <a:noAutofit/>
          </a:bodyPr>
          <a:lstStyle/>
          <a:p>
            <a:pPr marL="457200" lvl="0" indent="-342900" algn="l" rtl="0">
              <a:spcBef>
                <a:spcPts val="300"/>
              </a:spcBef>
              <a:spcAft>
                <a:spcPts val="0"/>
              </a:spcAft>
              <a:buSzPts val="1800"/>
              <a:buChar char="●"/>
            </a:pPr>
            <a:r>
              <a:rPr lang="en"/>
              <a:t>Define responsibilities, skills &amp; # of positions </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Mulesoft CoE roadmap</a:t>
            </a:r>
            <a:endParaRPr/>
          </a:p>
          <a:p>
            <a:pPr marL="914400" lvl="1" indent="-320040" algn="l" rtl="0">
              <a:spcBef>
                <a:spcPts val="0"/>
              </a:spcBef>
              <a:spcAft>
                <a:spcPts val="0"/>
              </a:spcAft>
              <a:buSzPts val="1440"/>
              <a:buChar char="○"/>
            </a:pPr>
            <a:r>
              <a:rPr lang="en"/>
              <a:t>Governance</a:t>
            </a:r>
            <a:endParaRPr/>
          </a:p>
          <a:p>
            <a:pPr marL="914400" lvl="1" indent="-320040" algn="l" rtl="0">
              <a:spcBef>
                <a:spcPts val="0"/>
              </a:spcBef>
              <a:spcAft>
                <a:spcPts val="0"/>
              </a:spcAft>
              <a:buSzPts val="1440"/>
              <a:buChar char="○"/>
            </a:pPr>
            <a:r>
              <a:rPr lang="en"/>
              <a:t>Platform capabilities</a:t>
            </a:r>
            <a:endParaRPr/>
          </a:p>
          <a:p>
            <a:pPr marL="914400" lvl="1" indent="-320040" algn="l" rtl="0">
              <a:spcBef>
                <a:spcPts val="0"/>
              </a:spcBef>
              <a:spcAft>
                <a:spcPts val="0"/>
              </a:spcAft>
              <a:buSzPts val="1440"/>
              <a:buChar char="○"/>
            </a:pPr>
            <a:r>
              <a:rPr lang="en"/>
              <a:t>Project specific deliverables</a:t>
            </a:r>
            <a:endParaRPr/>
          </a:p>
          <a:p>
            <a:pPr marL="457200" lvl="0" indent="0" algn="l" rtl="0">
              <a:spcBef>
                <a:spcPts val="300"/>
              </a:spcBef>
              <a:spcAft>
                <a:spcPts val="0"/>
              </a:spcAft>
              <a:buNone/>
            </a:pPr>
            <a:endParaRPr/>
          </a:p>
          <a:p>
            <a:pPr marL="0" lvl="0" indent="0" algn="l" rtl="0">
              <a:spcBef>
                <a:spcPts val="3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8"/>
          <p:cNvSpPr/>
          <p:nvPr/>
        </p:nvSpPr>
        <p:spPr>
          <a:xfrm>
            <a:off x="1200775" y="2440050"/>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3509350" y="2418275"/>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5817925" y="2440050"/>
            <a:ext cx="1894800" cy="2099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txBox="1">
            <a:spLocks noGrp="1"/>
          </p:cNvSpPr>
          <p:nvPr>
            <p:ph type="title"/>
          </p:nvPr>
        </p:nvSpPr>
        <p:spPr>
          <a:xfrm>
            <a:off x="457220" y="0"/>
            <a:ext cx="8018870" cy="676800"/>
          </a:xfrm>
          <a:prstGeom prst="rect">
            <a:avLst/>
          </a:prstGeom>
          <a:noFill/>
          <a:ln>
            <a:noFill/>
          </a:ln>
        </p:spPr>
        <p:txBody>
          <a:bodyPr spcFirstLastPara="1" wrap="square" lIns="68625" tIns="68625" rIns="68625" bIns="68625" anchor="ctr" anchorCtr="0">
            <a:noAutofit/>
          </a:bodyPr>
          <a:lstStyle/>
          <a:p>
            <a:pPr marL="0" marR="0" lvl="0" indent="0" algn="l" rtl="0">
              <a:lnSpc>
                <a:spcPct val="114285"/>
              </a:lnSpc>
              <a:spcBef>
                <a:spcPts val="0"/>
              </a:spcBef>
              <a:spcAft>
                <a:spcPts val="0"/>
              </a:spcAft>
              <a:buSzPts val="1100"/>
              <a:buNone/>
            </a:pPr>
            <a:r>
              <a:rPr lang="en" dirty="0">
                <a:solidFill>
                  <a:srgbClr val="3B526F"/>
                </a:solidFill>
                <a:latin typeface="Libre Franklin Thin"/>
                <a:ea typeface="Libre Franklin Thin"/>
                <a:cs typeface="Libre Franklin Thin"/>
                <a:sym typeface="Libre Franklin Thin"/>
              </a:rPr>
              <a:t>Proposed PSEG </a:t>
            </a:r>
            <a:r>
              <a:rPr lang="en" dirty="0" smtClean="0">
                <a:solidFill>
                  <a:srgbClr val="3B526F"/>
                </a:solidFill>
                <a:latin typeface="Libre Franklin Thin"/>
                <a:ea typeface="Libre Franklin Thin"/>
                <a:cs typeface="Libre Franklin Thin"/>
                <a:sym typeface="Libre Franklin Thin"/>
              </a:rPr>
              <a:t>C4E </a:t>
            </a:r>
            <a:r>
              <a:rPr lang="en" dirty="0">
                <a:solidFill>
                  <a:srgbClr val="3B526F"/>
                </a:solidFill>
                <a:latin typeface="Libre Franklin Thin"/>
                <a:ea typeface="Libre Franklin Thin"/>
                <a:cs typeface="Libre Franklin Thin"/>
                <a:sym typeface="Libre Franklin Thin"/>
              </a:rPr>
              <a:t>Governance Structure(MuleSoft View)</a:t>
            </a:r>
            <a:endParaRPr dirty="0">
              <a:solidFill>
                <a:srgbClr val="3B526F"/>
              </a:solidFill>
              <a:latin typeface="Libre Franklin Thin"/>
              <a:ea typeface="Libre Franklin Thin"/>
              <a:cs typeface="Libre Franklin Thin"/>
              <a:sym typeface="Libre Franklin Thin"/>
            </a:endParaRPr>
          </a:p>
        </p:txBody>
      </p:sp>
      <p:grpSp>
        <p:nvGrpSpPr>
          <p:cNvPr id="562" name="Google Shape;562;p48"/>
          <p:cNvGrpSpPr/>
          <p:nvPr/>
        </p:nvGrpSpPr>
        <p:grpSpPr>
          <a:xfrm>
            <a:off x="4069862" y="3629394"/>
            <a:ext cx="611632" cy="517209"/>
            <a:chOff x="5838613" y="4736014"/>
            <a:chExt cx="987300" cy="835151"/>
          </a:xfrm>
        </p:grpSpPr>
        <p:sp>
          <p:nvSpPr>
            <p:cNvPr id="563" name="Google Shape;563;p48"/>
            <p:cNvSpPr txBox="1"/>
            <p:nvPr/>
          </p:nvSpPr>
          <p:spPr>
            <a:xfrm>
              <a:off x="5838613" y="5177565"/>
              <a:ext cx="9873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b="0" i="0" u="none" strike="noStrike" cap="none">
                  <a:solidFill>
                    <a:srgbClr val="009DDC"/>
                  </a:solidFill>
                  <a:latin typeface="Verdana"/>
                  <a:ea typeface="Verdana"/>
                  <a:cs typeface="Verdana"/>
                  <a:sym typeface="Verdana"/>
                </a:rPr>
                <a:t>API Architects</a:t>
              </a:r>
              <a:endParaRPr sz="700" b="0" i="0" u="none" strike="noStrike" cap="none">
                <a:solidFill>
                  <a:srgbClr val="009DDC"/>
                </a:solidFill>
                <a:latin typeface="Verdana"/>
                <a:ea typeface="Verdana"/>
                <a:cs typeface="Verdana"/>
                <a:sym typeface="Verdana"/>
              </a:endParaRPr>
            </a:p>
          </p:txBody>
        </p:sp>
        <p:sp>
          <p:nvSpPr>
            <p:cNvPr id="564" name="Google Shape;564;p48"/>
            <p:cNvSpPr/>
            <p:nvPr/>
          </p:nvSpPr>
          <p:spPr>
            <a:xfrm>
              <a:off x="6137002" y="4736014"/>
              <a:ext cx="397800" cy="377400"/>
            </a:xfrm>
            <a:custGeom>
              <a:avLst/>
              <a:gdLst/>
              <a:ahLst/>
              <a:cxnLst/>
              <a:rect l="l" t="t" r="r" b="b"/>
              <a:pathLst>
                <a:path w="120000" h="120000" extrusionOk="0">
                  <a:moveTo>
                    <a:pt x="60000" y="0"/>
                  </a:moveTo>
                  <a:cubicBezTo>
                    <a:pt x="27457" y="0"/>
                    <a:pt x="0" y="27226"/>
                    <a:pt x="0" y="59495"/>
                  </a:cubicBezTo>
                  <a:cubicBezTo>
                    <a:pt x="0" y="70588"/>
                    <a:pt x="3050" y="79663"/>
                    <a:pt x="7118" y="88739"/>
                  </a:cubicBezTo>
                  <a:cubicBezTo>
                    <a:pt x="7118" y="88739"/>
                    <a:pt x="7118" y="88739"/>
                    <a:pt x="7118" y="88739"/>
                  </a:cubicBezTo>
                  <a:cubicBezTo>
                    <a:pt x="7118" y="88739"/>
                    <a:pt x="7118" y="88739"/>
                    <a:pt x="7118" y="88739"/>
                  </a:cubicBezTo>
                  <a:cubicBezTo>
                    <a:pt x="17288" y="106890"/>
                    <a:pt x="3762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8305" y="95798"/>
                    <a:pt x="15254" y="90756"/>
                    <a:pt x="12203" y="86722"/>
                  </a:cubicBezTo>
                  <a:cubicBezTo>
                    <a:pt x="15254" y="82689"/>
                    <a:pt x="18305" y="79663"/>
                    <a:pt x="22372" y="77647"/>
                  </a:cubicBezTo>
                  <a:cubicBezTo>
                    <a:pt x="22372" y="77647"/>
                    <a:pt x="22372" y="77647"/>
                    <a:pt x="23389" y="77647"/>
                  </a:cubicBezTo>
                  <a:cubicBezTo>
                    <a:pt x="25423" y="76638"/>
                    <a:pt x="25423" y="76638"/>
                    <a:pt x="25423" y="76638"/>
                  </a:cubicBezTo>
                  <a:cubicBezTo>
                    <a:pt x="23389" y="74621"/>
                    <a:pt x="23389" y="74621"/>
                    <a:pt x="23389" y="74621"/>
                  </a:cubicBezTo>
                  <a:cubicBezTo>
                    <a:pt x="20338" y="70588"/>
                    <a:pt x="19322" y="66554"/>
                    <a:pt x="18305" y="64537"/>
                  </a:cubicBezTo>
                  <a:cubicBezTo>
                    <a:pt x="17288" y="64537"/>
                    <a:pt x="17288" y="64537"/>
                    <a:pt x="17288" y="64537"/>
                  </a:cubicBezTo>
                  <a:cubicBezTo>
                    <a:pt x="14237" y="58487"/>
                    <a:pt x="14237" y="56470"/>
                    <a:pt x="14237" y="56470"/>
                  </a:cubicBezTo>
                  <a:cubicBezTo>
                    <a:pt x="15254" y="55462"/>
                    <a:pt x="15254" y="55462"/>
                    <a:pt x="16271" y="55462"/>
                  </a:cubicBezTo>
                  <a:cubicBezTo>
                    <a:pt x="17288" y="55462"/>
                    <a:pt x="17288" y="55462"/>
                    <a:pt x="17288" y="55462"/>
                  </a:cubicBezTo>
                  <a:cubicBezTo>
                    <a:pt x="17288" y="50420"/>
                    <a:pt x="17288" y="50420"/>
                    <a:pt x="17288" y="50420"/>
                  </a:cubicBezTo>
                  <a:cubicBezTo>
                    <a:pt x="17288" y="44369"/>
                    <a:pt x="21355" y="39327"/>
                    <a:pt x="27457" y="38319"/>
                  </a:cubicBezTo>
                  <a:cubicBezTo>
                    <a:pt x="27457" y="36302"/>
                    <a:pt x="27457" y="35294"/>
                    <a:pt x="28474" y="34285"/>
                  </a:cubicBezTo>
                  <a:cubicBezTo>
                    <a:pt x="20338" y="35294"/>
                    <a:pt x="14237" y="42352"/>
                    <a:pt x="14237" y="50420"/>
                  </a:cubicBezTo>
                  <a:cubicBezTo>
                    <a:pt x="14237" y="52436"/>
                    <a:pt x="14237" y="52436"/>
                    <a:pt x="14237" y="52436"/>
                  </a:cubicBezTo>
                  <a:cubicBezTo>
                    <a:pt x="13220" y="52436"/>
                    <a:pt x="12203" y="53445"/>
                    <a:pt x="11186" y="54453"/>
                  </a:cubicBezTo>
                  <a:cubicBezTo>
                    <a:pt x="10169" y="57478"/>
                    <a:pt x="11186" y="61512"/>
                    <a:pt x="15254" y="67563"/>
                  </a:cubicBezTo>
                  <a:cubicBezTo>
                    <a:pt x="15254" y="67563"/>
                    <a:pt x="15254" y="67563"/>
                    <a:pt x="15254" y="67563"/>
                  </a:cubicBezTo>
                  <a:cubicBezTo>
                    <a:pt x="16271" y="69579"/>
                    <a:pt x="17288" y="72605"/>
                    <a:pt x="19322" y="75630"/>
                  </a:cubicBezTo>
                  <a:cubicBezTo>
                    <a:pt x="16271" y="77647"/>
                    <a:pt x="13220" y="79663"/>
                    <a:pt x="10169" y="82689"/>
                  </a:cubicBezTo>
                  <a:cubicBezTo>
                    <a:pt x="7118" y="75630"/>
                    <a:pt x="5084" y="68571"/>
                    <a:pt x="5084" y="59495"/>
                  </a:cubicBezTo>
                  <a:cubicBezTo>
                    <a:pt x="5084" y="30252"/>
                    <a:pt x="29491" y="6050"/>
                    <a:pt x="60000" y="6050"/>
                  </a:cubicBezTo>
                  <a:cubicBezTo>
                    <a:pt x="90508" y="6050"/>
                    <a:pt x="114915" y="30252"/>
                    <a:pt x="114915" y="59495"/>
                  </a:cubicBezTo>
                  <a:cubicBezTo>
                    <a:pt x="114915" y="67563"/>
                    <a:pt x="112881" y="75630"/>
                    <a:pt x="109830" y="81680"/>
                  </a:cubicBezTo>
                  <a:cubicBezTo>
                    <a:pt x="107796" y="79663"/>
                    <a:pt x="104745" y="76638"/>
                    <a:pt x="101694" y="75630"/>
                  </a:cubicBezTo>
                  <a:cubicBezTo>
                    <a:pt x="103728" y="72605"/>
                    <a:pt x="104745" y="69579"/>
                    <a:pt x="105762" y="67563"/>
                  </a:cubicBezTo>
                  <a:cubicBezTo>
                    <a:pt x="105762" y="67563"/>
                    <a:pt x="105762" y="67563"/>
                    <a:pt x="105762" y="67563"/>
                  </a:cubicBezTo>
                  <a:cubicBezTo>
                    <a:pt x="109830" y="61512"/>
                    <a:pt x="110847" y="57478"/>
                    <a:pt x="109830" y="54453"/>
                  </a:cubicBezTo>
                  <a:cubicBezTo>
                    <a:pt x="108813" y="53445"/>
                    <a:pt x="107796" y="52436"/>
                    <a:pt x="107796" y="52436"/>
                  </a:cubicBezTo>
                  <a:cubicBezTo>
                    <a:pt x="107796" y="50420"/>
                    <a:pt x="107796" y="50420"/>
                    <a:pt x="107796" y="50420"/>
                  </a:cubicBezTo>
                  <a:cubicBezTo>
                    <a:pt x="107796" y="41344"/>
                    <a:pt x="100677" y="34285"/>
                    <a:pt x="91525" y="34285"/>
                  </a:cubicBezTo>
                  <a:cubicBezTo>
                    <a:pt x="92542" y="35294"/>
                    <a:pt x="92542" y="36302"/>
                    <a:pt x="92542" y="38319"/>
                  </a:cubicBezTo>
                  <a:cubicBezTo>
                    <a:pt x="98644" y="38319"/>
                    <a:pt x="103728" y="44369"/>
                    <a:pt x="103728" y="50420"/>
                  </a:cubicBezTo>
                  <a:cubicBezTo>
                    <a:pt x="103728" y="55462"/>
                    <a:pt x="103728" y="55462"/>
                    <a:pt x="103728" y="55462"/>
                  </a:cubicBezTo>
                  <a:cubicBezTo>
                    <a:pt x="105762" y="55462"/>
                    <a:pt x="105762" y="55462"/>
                    <a:pt x="105762" y="55462"/>
                  </a:cubicBezTo>
                  <a:cubicBezTo>
                    <a:pt x="105762" y="55462"/>
                    <a:pt x="106779" y="55462"/>
                    <a:pt x="106779" y="56470"/>
                  </a:cubicBezTo>
                  <a:cubicBezTo>
                    <a:pt x="106779" y="56470"/>
                    <a:pt x="107796" y="58487"/>
                    <a:pt x="103728" y="64537"/>
                  </a:cubicBezTo>
                  <a:cubicBezTo>
                    <a:pt x="102711" y="64537"/>
                    <a:pt x="102711" y="64537"/>
                    <a:pt x="102711" y="64537"/>
                  </a:cubicBezTo>
                  <a:cubicBezTo>
                    <a:pt x="102711" y="66554"/>
                    <a:pt x="100677" y="70588"/>
                    <a:pt x="97627" y="74621"/>
                  </a:cubicBezTo>
                  <a:cubicBezTo>
                    <a:pt x="96610" y="76638"/>
                    <a:pt x="96610" y="76638"/>
                    <a:pt x="96610" y="76638"/>
                  </a:cubicBezTo>
                  <a:cubicBezTo>
                    <a:pt x="98644" y="77647"/>
                    <a:pt x="98644" y="77647"/>
                    <a:pt x="98644" y="77647"/>
                  </a:cubicBezTo>
                  <a:cubicBezTo>
                    <a:pt x="98644" y="77647"/>
                    <a:pt x="98644" y="77647"/>
                    <a:pt x="98644" y="77647"/>
                  </a:cubicBezTo>
                  <a:cubicBezTo>
                    <a:pt x="98644" y="77647"/>
                    <a:pt x="98644" y="77647"/>
                    <a:pt x="98644" y="77647"/>
                  </a:cubicBezTo>
                  <a:cubicBezTo>
                    <a:pt x="98644" y="77647"/>
                    <a:pt x="98644" y="77647"/>
                    <a:pt x="98644" y="77647"/>
                  </a:cubicBezTo>
                  <a:cubicBezTo>
                    <a:pt x="102711" y="79663"/>
                    <a:pt x="105762" y="82689"/>
                    <a:pt x="108813" y="85714"/>
                  </a:cubicBezTo>
                  <a:cubicBezTo>
                    <a:pt x="105762" y="90756"/>
                    <a:pt x="102711" y="9478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grpSp>
      <p:cxnSp>
        <p:nvCxnSpPr>
          <p:cNvPr id="565" name="Google Shape;565;p48"/>
          <p:cNvCxnSpPr>
            <a:endCxn id="566" idx="2"/>
          </p:cNvCxnSpPr>
          <p:nvPr/>
        </p:nvCxnSpPr>
        <p:spPr>
          <a:xfrm rot="10800000" flipH="1">
            <a:off x="4370863" y="3201100"/>
            <a:ext cx="4800" cy="408000"/>
          </a:xfrm>
          <a:prstGeom prst="straightConnector1">
            <a:avLst/>
          </a:prstGeom>
          <a:noFill/>
          <a:ln w="25400" cap="flat" cmpd="sng">
            <a:solidFill>
              <a:srgbClr val="00A1DF"/>
            </a:solidFill>
            <a:prstDash val="solid"/>
            <a:miter lim="800000"/>
            <a:headEnd type="none" w="sm" len="sm"/>
            <a:tailEnd type="none" w="sm" len="sm"/>
          </a:ln>
        </p:spPr>
      </p:cxnSp>
      <p:grpSp>
        <p:nvGrpSpPr>
          <p:cNvPr id="567" name="Google Shape;567;p48"/>
          <p:cNvGrpSpPr/>
          <p:nvPr/>
        </p:nvGrpSpPr>
        <p:grpSpPr>
          <a:xfrm>
            <a:off x="6077386" y="3590475"/>
            <a:ext cx="609588" cy="517209"/>
            <a:chOff x="2780869" y="4736014"/>
            <a:chExt cx="984000" cy="835151"/>
          </a:xfrm>
        </p:grpSpPr>
        <p:sp>
          <p:nvSpPr>
            <p:cNvPr id="568" name="Google Shape;568;p48"/>
            <p:cNvSpPr/>
            <p:nvPr/>
          </p:nvSpPr>
          <p:spPr>
            <a:xfrm>
              <a:off x="3080110" y="4736014"/>
              <a:ext cx="400800" cy="377400"/>
            </a:xfrm>
            <a:custGeom>
              <a:avLst/>
              <a:gdLst/>
              <a:ahLst/>
              <a:cxnLst/>
              <a:rect l="l" t="t" r="r" b="b"/>
              <a:pathLst>
                <a:path w="120000" h="120000" extrusionOk="0">
                  <a:moveTo>
                    <a:pt x="59495" y="0"/>
                  </a:moveTo>
                  <a:cubicBezTo>
                    <a:pt x="27226" y="0"/>
                    <a:pt x="0" y="27226"/>
                    <a:pt x="0" y="59495"/>
                  </a:cubicBezTo>
                  <a:cubicBezTo>
                    <a:pt x="0" y="92773"/>
                    <a:pt x="27226" y="120000"/>
                    <a:pt x="59495" y="120000"/>
                  </a:cubicBezTo>
                  <a:cubicBezTo>
                    <a:pt x="92773" y="120000"/>
                    <a:pt x="120000" y="92773"/>
                    <a:pt x="120000" y="59495"/>
                  </a:cubicBezTo>
                  <a:cubicBezTo>
                    <a:pt x="120000" y="27226"/>
                    <a:pt x="92773" y="0"/>
                    <a:pt x="59495" y="0"/>
                  </a:cubicBezTo>
                  <a:close/>
                  <a:moveTo>
                    <a:pt x="26218" y="102857"/>
                  </a:moveTo>
                  <a:cubicBezTo>
                    <a:pt x="30252" y="94789"/>
                    <a:pt x="36302" y="88739"/>
                    <a:pt x="44369" y="84705"/>
                  </a:cubicBezTo>
                  <a:cubicBezTo>
                    <a:pt x="47394" y="83697"/>
                    <a:pt x="47394" y="83697"/>
                    <a:pt x="47394" y="83697"/>
                  </a:cubicBezTo>
                  <a:cubicBezTo>
                    <a:pt x="45378" y="80672"/>
                    <a:pt x="45378" y="80672"/>
                    <a:pt x="45378" y="80672"/>
                  </a:cubicBezTo>
                  <a:cubicBezTo>
                    <a:pt x="41344" y="75630"/>
                    <a:pt x="38319" y="69579"/>
                    <a:pt x="37310" y="65546"/>
                  </a:cubicBezTo>
                  <a:cubicBezTo>
                    <a:pt x="36302" y="65546"/>
                    <a:pt x="36302" y="65546"/>
                    <a:pt x="36302" y="65546"/>
                  </a:cubicBezTo>
                  <a:cubicBezTo>
                    <a:pt x="34285" y="62521"/>
                    <a:pt x="33277" y="59495"/>
                    <a:pt x="32268" y="58487"/>
                  </a:cubicBezTo>
                  <a:cubicBezTo>
                    <a:pt x="40336" y="60504"/>
                    <a:pt x="49411" y="61512"/>
                    <a:pt x="59495" y="61512"/>
                  </a:cubicBezTo>
                  <a:cubicBezTo>
                    <a:pt x="69579" y="61512"/>
                    <a:pt x="79663" y="60504"/>
                    <a:pt x="87731" y="57478"/>
                  </a:cubicBezTo>
                  <a:cubicBezTo>
                    <a:pt x="86722" y="59495"/>
                    <a:pt x="85714" y="61512"/>
                    <a:pt x="83697" y="65546"/>
                  </a:cubicBezTo>
                  <a:cubicBezTo>
                    <a:pt x="82689" y="65546"/>
                    <a:pt x="82689" y="65546"/>
                    <a:pt x="82689" y="65546"/>
                  </a:cubicBezTo>
                  <a:cubicBezTo>
                    <a:pt x="81680" y="69579"/>
                    <a:pt x="78655" y="75630"/>
                    <a:pt x="74621" y="80672"/>
                  </a:cubicBezTo>
                  <a:cubicBezTo>
                    <a:pt x="72605" y="83697"/>
                    <a:pt x="72605" y="83697"/>
                    <a:pt x="72605" y="83697"/>
                  </a:cubicBezTo>
                  <a:cubicBezTo>
                    <a:pt x="75630" y="84705"/>
                    <a:pt x="75630" y="84705"/>
                    <a:pt x="75630" y="84705"/>
                  </a:cubicBezTo>
                  <a:cubicBezTo>
                    <a:pt x="83697" y="88739"/>
                    <a:pt x="89747" y="94789"/>
                    <a:pt x="93781" y="102857"/>
                  </a:cubicBezTo>
                  <a:cubicBezTo>
                    <a:pt x="84705" y="109915"/>
                    <a:pt x="72605" y="113949"/>
                    <a:pt x="59495" y="113949"/>
                  </a:cubicBezTo>
                  <a:cubicBezTo>
                    <a:pt x="47394" y="113949"/>
                    <a:pt x="35294" y="109915"/>
                    <a:pt x="26218" y="102857"/>
                  </a:cubicBezTo>
                  <a:close/>
                  <a:moveTo>
                    <a:pt x="97815" y="98823"/>
                  </a:moveTo>
                  <a:cubicBezTo>
                    <a:pt x="93781" y="91764"/>
                    <a:pt x="87731" y="85714"/>
                    <a:pt x="80672" y="81680"/>
                  </a:cubicBezTo>
                  <a:cubicBezTo>
                    <a:pt x="83697" y="77647"/>
                    <a:pt x="85714" y="73613"/>
                    <a:pt x="86722" y="69579"/>
                  </a:cubicBezTo>
                  <a:cubicBezTo>
                    <a:pt x="86722" y="69579"/>
                    <a:pt x="86722" y="69579"/>
                    <a:pt x="86722" y="69579"/>
                  </a:cubicBezTo>
                  <a:cubicBezTo>
                    <a:pt x="90756" y="63529"/>
                    <a:pt x="92773" y="58487"/>
                    <a:pt x="93781" y="55462"/>
                  </a:cubicBezTo>
                  <a:cubicBezTo>
                    <a:pt x="95798" y="53445"/>
                    <a:pt x="102857" y="49411"/>
                    <a:pt x="93781" y="45378"/>
                  </a:cubicBezTo>
                  <a:cubicBezTo>
                    <a:pt x="93781" y="45378"/>
                    <a:pt x="93781" y="45378"/>
                    <a:pt x="92773" y="45378"/>
                  </a:cubicBezTo>
                  <a:cubicBezTo>
                    <a:pt x="92773" y="28235"/>
                    <a:pt x="80672" y="15126"/>
                    <a:pt x="65546" y="12100"/>
                  </a:cubicBezTo>
                  <a:cubicBezTo>
                    <a:pt x="65546" y="10084"/>
                    <a:pt x="65546" y="10084"/>
                    <a:pt x="65546" y="10084"/>
                  </a:cubicBezTo>
                  <a:cubicBezTo>
                    <a:pt x="65546" y="9075"/>
                    <a:pt x="64537" y="8067"/>
                    <a:pt x="63529" y="8067"/>
                  </a:cubicBezTo>
                  <a:cubicBezTo>
                    <a:pt x="55462" y="8067"/>
                    <a:pt x="55462" y="8067"/>
                    <a:pt x="55462" y="8067"/>
                  </a:cubicBezTo>
                  <a:cubicBezTo>
                    <a:pt x="54453" y="8067"/>
                    <a:pt x="53445" y="9075"/>
                    <a:pt x="53445" y="10084"/>
                  </a:cubicBezTo>
                  <a:cubicBezTo>
                    <a:pt x="53445" y="12100"/>
                    <a:pt x="53445" y="12100"/>
                    <a:pt x="53445" y="12100"/>
                  </a:cubicBezTo>
                  <a:cubicBezTo>
                    <a:pt x="38319" y="15126"/>
                    <a:pt x="26218" y="29243"/>
                    <a:pt x="26218" y="45378"/>
                  </a:cubicBezTo>
                  <a:cubicBezTo>
                    <a:pt x="26218" y="45378"/>
                    <a:pt x="25210" y="45378"/>
                    <a:pt x="25210" y="45378"/>
                  </a:cubicBezTo>
                  <a:cubicBezTo>
                    <a:pt x="15126" y="50420"/>
                    <a:pt x="25210" y="55462"/>
                    <a:pt x="25210" y="55462"/>
                  </a:cubicBezTo>
                  <a:cubicBezTo>
                    <a:pt x="25210" y="55462"/>
                    <a:pt x="26218" y="55462"/>
                    <a:pt x="26218" y="55462"/>
                  </a:cubicBezTo>
                  <a:cubicBezTo>
                    <a:pt x="27226" y="59495"/>
                    <a:pt x="29243" y="64537"/>
                    <a:pt x="33277" y="69579"/>
                  </a:cubicBezTo>
                  <a:cubicBezTo>
                    <a:pt x="33277" y="69579"/>
                    <a:pt x="33277" y="69579"/>
                    <a:pt x="33277" y="69579"/>
                  </a:cubicBezTo>
                  <a:cubicBezTo>
                    <a:pt x="34285" y="73613"/>
                    <a:pt x="36302" y="77647"/>
                    <a:pt x="39327" y="81680"/>
                  </a:cubicBezTo>
                  <a:cubicBezTo>
                    <a:pt x="32268" y="85714"/>
                    <a:pt x="26218" y="91764"/>
                    <a:pt x="22184" y="98823"/>
                  </a:cubicBezTo>
                  <a:cubicBezTo>
                    <a:pt x="12100" y="88739"/>
                    <a:pt x="6050" y="75630"/>
                    <a:pt x="6050" y="59495"/>
                  </a:cubicBezTo>
                  <a:cubicBezTo>
                    <a:pt x="6050" y="30252"/>
                    <a:pt x="30252" y="6050"/>
                    <a:pt x="59495" y="6050"/>
                  </a:cubicBezTo>
                  <a:cubicBezTo>
                    <a:pt x="89747" y="6050"/>
                    <a:pt x="113949" y="30252"/>
                    <a:pt x="113949" y="59495"/>
                  </a:cubicBezTo>
                  <a:cubicBezTo>
                    <a:pt x="113949" y="75630"/>
                    <a:pt x="107899" y="88739"/>
                    <a:pt x="97815"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69" name="Google Shape;569;p48"/>
            <p:cNvSpPr txBox="1"/>
            <p:nvPr/>
          </p:nvSpPr>
          <p:spPr>
            <a:xfrm>
              <a:off x="2780869" y="5177565"/>
              <a:ext cx="9840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Platform Engineer</a:t>
              </a:r>
              <a:endParaRPr sz="700" b="0" i="0" u="none" strike="noStrike" cap="none">
                <a:solidFill>
                  <a:srgbClr val="009DDC"/>
                </a:solidFill>
                <a:latin typeface="Verdana"/>
                <a:ea typeface="Verdana"/>
                <a:cs typeface="Verdana"/>
                <a:sym typeface="Verdana"/>
              </a:endParaRPr>
            </a:p>
          </p:txBody>
        </p:sp>
      </p:grpSp>
      <p:cxnSp>
        <p:nvCxnSpPr>
          <p:cNvPr id="570" name="Google Shape;570;p48"/>
          <p:cNvCxnSpPr>
            <a:endCxn id="571" idx="2"/>
          </p:cNvCxnSpPr>
          <p:nvPr/>
        </p:nvCxnSpPr>
        <p:spPr>
          <a:xfrm rot="10800000" flipH="1">
            <a:off x="6369538" y="3204475"/>
            <a:ext cx="385200" cy="324300"/>
          </a:xfrm>
          <a:prstGeom prst="straightConnector1">
            <a:avLst/>
          </a:prstGeom>
          <a:noFill/>
          <a:ln w="25400" cap="flat" cmpd="sng">
            <a:solidFill>
              <a:srgbClr val="00A1DF"/>
            </a:solidFill>
            <a:prstDash val="solid"/>
            <a:miter lim="800000"/>
            <a:headEnd type="none" w="sm" len="sm"/>
            <a:tailEnd type="none" w="sm" len="sm"/>
          </a:ln>
        </p:spPr>
      </p:cxnSp>
      <p:grpSp>
        <p:nvGrpSpPr>
          <p:cNvPr id="572" name="Google Shape;572;p48"/>
          <p:cNvGrpSpPr/>
          <p:nvPr/>
        </p:nvGrpSpPr>
        <p:grpSpPr>
          <a:xfrm>
            <a:off x="7056683" y="3590475"/>
            <a:ext cx="656050" cy="517209"/>
            <a:chOff x="9489744" y="4736014"/>
            <a:chExt cx="1059000" cy="835151"/>
          </a:xfrm>
        </p:grpSpPr>
        <p:sp>
          <p:nvSpPr>
            <p:cNvPr id="573" name="Google Shape;573;p48"/>
            <p:cNvSpPr/>
            <p:nvPr/>
          </p:nvSpPr>
          <p:spPr>
            <a:xfrm>
              <a:off x="9757058" y="4736014"/>
              <a:ext cx="397800" cy="377400"/>
            </a:xfrm>
            <a:custGeom>
              <a:avLst/>
              <a:gdLst/>
              <a:ahLst/>
              <a:cxnLst/>
              <a:rect l="l" t="t" r="r" b="b"/>
              <a:pathLst>
                <a:path w="120000" h="120000" extrusionOk="0">
                  <a:moveTo>
                    <a:pt x="60000" y="0"/>
                  </a:moveTo>
                  <a:cubicBezTo>
                    <a:pt x="27457" y="0"/>
                    <a:pt x="0" y="27226"/>
                    <a:pt x="0" y="59495"/>
                  </a:cubicBezTo>
                  <a:cubicBezTo>
                    <a:pt x="0" y="70588"/>
                    <a:pt x="3050" y="79663"/>
                    <a:pt x="7118" y="88739"/>
                  </a:cubicBezTo>
                  <a:cubicBezTo>
                    <a:pt x="7118" y="88739"/>
                    <a:pt x="7118" y="88739"/>
                    <a:pt x="7118" y="88739"/>
                  </a:cubicBezTo>
                  <a:cubicBezTo>
                    <a:pt x="7118" y="88739"/>
                    <a:pt x="7118" y="88739"/>
                    <a:pt x="7118" y="88739"/>
                  </a:cubicBezTo>
                  <a:cubicBezTo>
                    <a:pt x="17288" y="106890"/>
                    <a:pt x="3762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8305" y="95798"/>
                    <a:pt x="15254" y="90756"/>
                    <a:pt x="12203" y="86722"/>
                  </a:cubicBezTo>
                  <a:cubicBezTo>
                    <a:pt x="15254" y="82689"/>
                    <a:pt x="18305" y="79663"/>
                    <a:pt x="22372" y="77647"/>
                  </a:cubicBezTo>
                  <a:cubicBezTo>
                    <a:pt x="22372" y="77647"/>
                    <a:pt x="22372" y="77647"/>
                    <a:pt x="23389" y="77647"/>
                  </a:cubicBezTo>
                  <a:cubicBezTo>
                    <a:pt x="25423" y="76638"/>
                    <a:pt x="25423" y="76638"/>
                    <a:pt x="25423" y="76638"/>
                  </a:cubicBezTo>
                  <a:cubicBezTo>
                    <a:pt x="23389" y="74621"/>
                    <a:pt x="23389" y="74621"/>
                    <a:pt x="23389" y="74621"/>
                  </a:cubicBezTo>
                  <a:cubicBezTo>
                    <a:pt x="20338" y="70588"/>
                    <a:pt x="19322" y="66554"/>
                    <a:pt x="18305" y="64537"/>
                  </a:cubicBezTo>
                  <a:cubicBezTo>
                    <a:pt x="17288" y="64537"/>
                    <a:pt x="17288" y="64537"/>
                    <a:pt x="17288" y="64537"/>
                  </a:cubicBezTo>
                  <a:cubicBezTo>
                    <a:pt x="14237" y="58487"/>
                    <a:pt x="14237" y="56470"/>
                    <a:pt x="14237" y="56470"/>
                  </a:cubicBezTo>
                  <a:cubicBezTo>
                    <a:pt x="15254" y="55462"/>
                    <a:pt x="15254" y="55462"/>
                    <a:pt x="16271" y="55462"/>
                  </a:cubicBezTo>
                  <a:cubicBezTo>
                    <a:pt x="17288" y="55462"/>
                    <a:pt x="17288" y="55462"/>
                    <a:pt x="17288" y="55462"/>
                  </a:cubicBezTo>
                  <a:cubicBezTo>
                    <a:pt x="17288" y="50420"/>
                    <a:pt x="17288" y="50420"/>
                    <a:pt x="17288" y="50420"/>
                  </a:cubicBezTo>
                  <a:cubicBezTo>
                    <a:pt x="17288" y="44369"/>
                    <a:pt x="21355" y="39327"/>
                    <a:pt x="27457" y="38319"/>
                  </a:cubicBezTo>
                  <a:cubicBezTo>
                    <a:pt x="27457" y="36302"/>
                    <a:pt x="27457" y="35294"/>
                    <a:pt x="28474" y="34285"/>
                  </a:cubicBezTo>
                  <a:cubicBezTo>
                    <a:pt x="20338" y="35294"/>
                    <a:pt x="14237" y="42352"/>
                    <a:pt x="14237" y="50420"/>
                  </a:cubicBezTo>
                  <a:cubicBezTo>
                    <a:pt x="14237" y="52436"/>
                    <a:pt x="14237" y="52436"/>
                    <a:pt x="14237" y="52436"/>
                  </a:cubicBezTo>
                  <a:cubicBezTo>
                    <a:pt x="13220" y="52436"/>
                    <a:pt x="12203" y="53445"/>
                    <a:pt x="11186" y="54453"/>
                  </a:cubicBezTo>
                  <a:cubicBezTo>
                    <a:pt x="10169" y="57478"/>
                    <a:pt x="11186" y="61512"/>
                    <a:pt x="15254" y="67563"/>
                  </a:cubicBezTo>
                  <a:cubicBezTo>
                    <a:pt x="15254" y="67563"/>
                    <a:pt x="15254" y="67563"/>
                    <a:pt x="15254" y="67563"/>
                  </a:cubicBezTo>
                  <a:cubicBezTo>
                    <a:pt x="16271" y="69579"/>
                    <a:pt x="17288" y="72605"/>
                    <a:pt x="19322" y="75630"/>
                  </a:cubicBezTo>
                  <a:cubicBezTo>
                    <a:pt x="16271" y="77647"/>
                    <a:pt x="13220" y="79663"/>
                    <a:pt x="10169" y="82689"/>
                  </a:cubicBezTo>
                  <a:cubicBezTo>
                    <a:pt x="7118" y="75630"/>
                    <a:pt x="5084" y="68571"/>
                    <a:pt x="5084" y="59495"/>
                  </a:cubicBezTo>
                  <a:cubicBezTo>
                    <a:pt x="5084" y="30252"/>
                    <a:pt x="29491" y="6050"/>
                    <a:pt x="60000" y="6050"/>
                  </a:cubicBezTo>
                  <a:cubicBezTo>
                    <a:pt x="90508" y="6050"/>
                    <a:pt x="114915" y="30252"/>
                    <a:pt x="114915" y="59495"/>
                  </a:cubicBezTo>
                  <a:cubicBezTo>
                    <a:pt x="114915" y="67563"/>
                    <a:pt x="112881" y="75630"/>
                    <a:pt x="109830" y="81680"/>
                  </a:cubicBezTo>
                  <a:cubicBezTo>
                    <a:pt x="107796" y="79663"/>
                    <a:pt x="104745" y="76638"/>
                    <a:pt x="101694" y="75630"/>
                  </a:cubicBezTo>
                  <a:cubicBezTo>
                    <a:pt x="103728" y="72605"/>
                    <a:pt x="104745" y="69579"/>
                    <a:pt x="105762" y="67563"/>
                  </a:cubicBezTo>
                  <a:cubicBezTo>
                    <a:pt x="105762" y="67563"/>
                    <a:pt x="105762" y="67563"/>
                    <a:pt x="105762" y="67563"/>
                  </a:cubicBezTo>
                  <a:cubicBezTo>
                    <a:pt x="109830" y="61512"/>
                    <a:pt x="110847" y="57478"/>
                    <a:pt x="109830" y="54453"/>
                  </a:cubicBezTo>
                  <a:cubicBezTo>
                    <a:pt x="108813" y="53445"/>
                    <a:pt x="107796" y="52436"/>
                    <a:pt x="107796" y="52436"/>
                  </a:cubicBezTo>
                  <a:cubicBezTo>
                    <a:pt x="107796" y="50420"/>
                    <a:pt x="107796" y="50420"/>
                    <a:pt x="107796" y="50420"/>
                  </a:cubicBezTo>
                  <a:cubicBezTo>
                    <a:pt x="107796" y="41344"/>
                    <a:pt x="100677" y="34285"/>
                    <a:pt x="91525" y="34285"/>
                  </a:cubicBezTo>
                  <a:cubicBezTo>
                    <a:pt x="92542" y="35294"/>
                    <a:pt x="92542" y="36302"/>
                    <a:pt x="92542" y="38319"/>
                  </a:cubicBezTo>
                  <a:cubicBezTo>
                    <a:pt x="98644" y="38319"/>
                    <a:pt x="103728" y="44369"/>
                    <a:pt x="103728" y="50420"/>
                  </a:cubicBezTo>
                  <a:cubicBezTo>
                    <a:pt x="103728" y="55462"/>
                    <a:pt x="103728" y="55462"/>
                    <a:pt x="103728" y="55462"/>
                  </a:cubicBezTo>
                  <a:cubicBezTo>
                    <a:pt x="105762" y="55462"/>
                    <a:pt x="105762" y="55462"/>
                    <a:pt x="105762" y="55462"/>
                  </a:cubicBezTo>
                  <a:cubicBezTo>
                    <a:pt x="105762" y="55462"/>
                    <a:pt x="106779" y="55462"/>
                    <a:pt x="106779" y="56470"/>
                  </a:cubicBezTo>
                  <a:cubicBezTo>
                    <a:pt x="106779" y="56470"/>
                    <a:pt x="107796" y="58487"/>
                    <a:pt x="103728" y="64537"/>
                  </a:cubicBezTo>
                  <a:cubicBezTo>
                    <a:pt x="102711" y="64537"/>
                    <a:pt x="102711" y="64537"/>
                    <a:pt x="102711" y="64537"/>
                  </a:cubicBezTo>
                  <a:cubicBezTo>
                    <a:pt x="102711" y="66554"/>
                    <a:pt x="100677" y="70588"/>
                    <a:pt x="97627" y="74621"/>
                  </a:cubicBezTo>
                  <a:cubicBezTo>
                    <a:pt x="96610" y="76638"/>
                    <a:pt x="96610" y="76638"/>
                    <a:pt x="96610" y="76638"/>
                  </a:cubicBezTo>
                  <a:cubicBezTo>
                    <a:pt x="98644" y="77647"/>
                    <a:pt x="98644" y="77647"/>
                    <a:pt x="98644" y="77647"/>
                  </a:cubicBezTo>
                  <a:cubicBezTo>
                    <a:pt x="98644" y="77647"/>
                    <a:pt x="98644" y="77647"/>
                    <a:pt x="98644" y="77647"/>
                  </a:cubicBezTo>
                  <a:cubicBezTo>
                    <a:pt x="98644" y="77647"/>
                    <a:pt x="98644" y="77647"/>
                    <a:pt x="98644" y="77647"/>
                  </a:cubicBezTo>
                  <a:cubicBezTo>
                    <a:pt x="98644" y="77647"/>
                    <a:pt x="98644" y="77647"/>
                    <a:pt x="98644" y="77647"/>
                  </a:cubicBezTo>
                  <a:cubicBezTo>
                    <a:pt x="102711" y="79663"/>
                    <a:pt x="105762" y="82689"/>
                    <a:pt x="108813" y="85714"/>
                  </a:cubicBezTo>
                  <a:cubicBezTo>
                    <a:pt x="105762" y="90756"/>
                    <a:pt x="102711" y="9478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4" name="Google Shape;574;p48"/>
            <p:cNvSpPr txBox="1"/>
            <p:nvPr/>
          </p:nvSpPr>
          <p:spPr>
            <a:xfrm>
              <a:off x="9489744" y="5177565"/>
              <a:ext cx="1059000" cy="39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API Developers</a:t>
              </a:r>
              <a:endParaRPr sz="700" b="0" i="0" u="none" strike="noStrike" cap="none">
                <a:solidFill>
                  <a:srgbClr val="009DDC"/>
                </a:solidFill>
                <a:latin typeface="Verdana"/>
                <a:ea typeface="Verdana"/>
                <a:cs typeface="Verdana"/>
                <a:sym typeface="Verdana"/>
              </a:endParaRPr>
            </a:p>
          </p:txBody>
        </p:sp>
      </p:grpSp>
      <p:sp>
        <p:nvSpPr>
          <p:cNvPr id="575" name="Google Shape;575;p48"/>
          <p:cNvSpPr txBox="1"/>
          <p:nvPr/>
        </p:nvSpPr>
        <p:spPr>
          <a:xfrm>
            <a:off x="484200" y="630772"/>
            <a:ext cx="8077500" cy="676800"/>
          </a:xfrm>
          <a:prstGeom prst="rect">
            <a:avLst/>
          </a:prstGeom>
          <a:noFill/>
          <a:ln>
            <a:noFill/>
          </a:ln>
        </p:spPr>
        <p:txBody>
          <a:bodyPr spcFirstLastPara="1" wrap="square" lIns="68625" tIns="34300" rIns="68625" bIns="34300" anchor="t" anchorCtr="0">
            <a:noAutofit/>
          </a:bodyPr>
          <a:lstStyle/>
          <a:p>
            <a:pPr marL="215900" marR="0" lvl="0" indent="-209550" algn="l" rtl="0">
              <a:lnSpc>
                <a:spcPct val="120000"/>
              </a:lnSpc>
              <a:spcBef>
                <a:spcPts val="0"/>
              </a:spcBef>
              <a:spcAft>
                <a:spcPts val="0"/>
              </a:spcAft>
              <a:buClr>
                <a:srgbClr val="00A1DF"/>
              </a:buClr>
              <a:buSzPts val="900"/>
              <a:buFont typeface="Arial"/>
              <a:buChar char="•"/>
            </a:pPr>
            <a:r>
              <a:rPr lang="en" sz="900" b="0" i="0" u="none" strike="noStrike" cap="none" dirty="0">
                <a:solidFill>
                  <a:srgbClr val="646469"/>
                </a:solidFill>
                <a:latin typeface="Verdana"/>
                <a:ea typeface="Verdana"/>
                <a:cs typeface="Verdana"/>
                <a:sym typeface="Verdana"/>
              </a:rPr>
              <a:t>The </a:t>
            </a:r>
            <a:r>
              <a:rPr lang="en" sz="900" dirty="0">
                <a:solidFill>
                  <a:srgbClr val="646469"/>
                </a:solidFill>
                <a:latin typeface="Verdana"/>
                <a:ea typeface="Verdana"/>
                <a:cs typeface="Verdana"/>
                <a:sym typeface="Verdana"/>
              </a:rPr>
              <a:t>Platform </a:t>
            </a:r>
            <a:r>
              <a:rPr lang="en" sz="900" dirty="0" smtClean="0">
                <a:solidFill>
                  <a:srgbClr val="646469"/>
                </a:solidFill>
                <a:latin typeface="Verdana"/>
                <a:ea typeface="Verdana"/>
                <a:cs typeface="Verdana"/>
                <a:sym typeface="Verdana"/>
              </a:rPr>
              <a:t>Owner and  Data Integration Architect </a:t>
            </a:r>
            <a:r>
              <a:rPr lang="en" sz="900" b="0" i="0" u="none" strike="noStrike" cap="none" dirty="0" smtClean="0">
                <a:solidFill>
                  <a:srgbClr val="646469"/>
                </a:solidFill>
                <a:latin typeface="Verdana"/>
                <a:ea typeface="Verdana"/>
                <a:cs typeface="Verdana"/>
                <a:sym typeface="Verdana"/>
              </a:rPr>
              <a:t>build </a:t>
            </a:r>
            <a:r>
              <a:rPr lang="en" sz="900" b="0" i="0" u="none" strike="noStrike" cap="none" dirty="0">
                <a:solidFill>
                  <a:srgbClr val="646469"/>
                </a:solidFill>
                <a:latin typeface="Verdana"/>
                <a:ea typeface="Verdana"/>
                <a:cs typeface="Verdana"/>
                <a:sym typeface="Verdana"/>
              </a:rPr>
              <a:t>out their respective teams according to demand created by growth of the platform</a:t>
            </a:r>
            <a:endParaRPr sz="1100" b="0" i="0" u="none" strike="noStrike" cap="none" dirty="0">
              <a:solidFill>
                <a:srgbClr val="000000"/>
              </a:solidFill>
              <a:latin typeface="Arial"/>
              <a:ea typeface="Arial"/>
              <a:cs typeface="Arial"/>
              <a:sym typeface="Arial"/>
            </a:endParaRPr>
          </a:p>
          <a:p>
            <a:pPr marL="215900" marR="0" lvl="0" indent="-209550" algn="l" rtl="0">
              <a:lnSpc>
                <a:spcPct val="120000"/>
              </a:lnSpc>
              <a:spcBef>
                <a:spcPts val="0"/>
              </a:spcBef>
              <a:spcAft>
                <a:spcPts val="0"/>
              </a:spcAft>
              <a:buClr>
                <a:srgbClr val="00A1DF"/>
              </a:buClr>
              <a:buSzPts val="900"/>
              <a:buFont typeface="Arial"/>
              <a:buChar char="•"/>
            </a:pPr>
            <a:r>
              <a:rPr lang="en" sz="900" b="0" i="0" u="none" strike="noStrike" cap="none" dirty="0">
                <a:solidFill>
                  <a:srgbClr val="646469"/>
                </a:solidFill>
                <a:latin typeface="Verdana"/>
                <a:ea typeface="Verdana"/>
                <a:cs typeface="Verdana"/>
                <a:sym typeface="Verdana"/>
              </a:rPr>
              <a:t>Initially roles are part time as resources may not, individually, possess all of the skills necessary for each capability</a:t>
            </a:r>
            <a:endParaRPr sz="11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576" name="Google Shape;576;p48"/>
          <p:cNvSpPr/>
          <p:nvPr/>
        </p:nvSpPr>
        <p:spPr>
          <a:xfrm>
            <a:off x="4651593" y="1427028"/>
            <a:ext cx="246600" cy="233700"/>
          </a:xfrm>
          <a:custGeom>
            <a:avLst/>
            <a:gdLst/>
            <a:ahLst/>
            <a:cxnLst/>
            <a:rect l="l" t="t" r="r" b="b"/>
            <a:pathLst>
              <a:path w="120000" h="120000" extrusionOk="0">
                <a:moveTo>
                  <a:pt x="60000" y="0"/>
                </a:moveTo>
                <a:cubicBezTo>
                  <a:pt x="26440" y="0"/>
                  <a:pt x="0" y="27226"/>
                  <a:pt x="0" y="59495"/>
                </a:cubicBezTo>
                <a:cubicBezTo>
                  <a:pt x="0" y="92773"/>
                  <a:pt x="26440" y="120000"/>
                  <a:pt x="60000" y="120000"/>
                </a:cubicBezTo>
                <a:cubicBezTo>
                  <a:pt x="93559" y="120000"/>
                  <a:pt x="120000" y="92773"/>
                  <a:pt x="120000" y="59495"/>
                </a:cubicBezTo>
                <a:cubicBezTo>
                  <a:pt x="120000" y="27226"/>
                  <a:pt x="93559" y="0"/>
                  <a:pt x="60000" y="0"/>
                </a:cubicBezTo>
                <a:close/>
                <a:moveTo>
                  <a:pt x="45762" y="80672"/>
                </a:moveTo>
                <a:cubicBezTo>
                  <a:pt x="40677" y="75630"/>
                  <a:pt x="38644" y="69579"/>
                  <a:pt x="36610" y="65546"/>
                </a:cubicBezTo>
                <a:cubicBezTo>
                  <a:pt x="36610" y="65546"/>
                  <a:pt x="36610" y="65546"/>
                  <a:pt x="36610" y="65546"/>
                </a:cubicBezTo>
                <a:cubicBezTo>
                  <a:pt x="30508" y="56470"/>
                  <a:pt x="31525" y="53445"/>
                  <a:pt x="31525" y="52436"/>
                </a:cubicBezTo>
                <a:cubicBezTo>
                  <a:pt x="31525" y="51428"/>
                  <a:pt x="33559" y="51428"/>
                  <a:pt x="33559" y="51428"/>
                </a:cubicBezTo>
                <a:cubicBezTo>
                  <a:pt x="35593" y="51428"/>
                  <a:pt x="35593" y="51428"/>
                  <a:pt x="35593" y="51428"/>
                </a:cubicBezTo>
                <a:cubicBezTo>
                  <a:pt x="35593" y="43361"/>
                  <a:pt x="35593" y="43361"/>
                  <a:pt x="35593" y="43361"/>
                </a:cubicBezTo>
                <a:cubicBezTo>
                  <a:pt x="35593"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6440" y="51428"/>
                  <a:pt x="87457" y="51428"/>
                  <a:pt x="88474" y="52436"/>
                </a:cubicBezTo>
                <a:cubicBezTo>
                  <a:pt x="88474" y="53445"/>
                  <a:pt x="89491" y="56470"/>
                  <a:pt x="83389" y="65546"/>
                </a:cubicBezTo>
                <a:cubicBezTo>
                  <a:pt x="82372" y="65546"/>
                  <a:pt x="82372" y="65546"/>
                  <a:pt x="82372"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3559" y="102857"/>
                </a:cubicBezTo>
                <a:cubicBezTo>
                  <a:pt x="86440" y="108907"/>
                  <a:pt x="77288" y="112941"/>
                  <a:pt x="67118" y="113949"/>
                </a:cubicBezTo>
                <a:cubicBezTo>
                  <a:pt x="67118" y="102857"/>
                  <a:pt x="67118" y="102857"/>
                  <a:pt x="67118" y="102857"/>
                </a:cubicBezTo>
                <a:cubicBezTo>
                  <a:pt x="60000" y="96806"/>
                  <a:pt x="60000" y="96806"/>
                  <a:pt x="60000" y="96806"/>
                </a:cubicBezTo>
                <a:cubicBezTo>
                  <a:pt x="67118" y="90756"/>
                  <a:pt x="67118" y="90756"/>
                  <a:pt x="67118" y="90756"/>
                </a:cubicBezTo>
                <a:cubicBezTo>
                  <a:pt x="60000" y="83697"/>
                  <a:pt x="60000" y="83697"/>
                  <a:pt x="60000" y="83697"/>
                </a:cubicBezTo>
                <a:cubicBezTo>
                  <a:pt x="52881" y="90756"/>
                  <a:pt x="52881" y="90756"/>
                  <a:pt x="52881" y="90756"/>
                </a:cubicBezTo>
                <a:cubicBezTo>
                  <a:pt x="60000" y="97815"/>
                  <a:pt x="60000" y="97815"/>
                  <a:pt x="60000" y="97815"/>
                </a:cubicBezTo>
                <a:cubicBezTo>
                  <a:pt x="53898" y="102857"/>
                  <a:pt x="53898" y="102857"/>
                  <a:pt x="53898" y="102857"/>
                </a:cubicBezTo>
                <a:cubicBezTo>
                  <a:pt x="53898" y="113949"/>
                  <a:pt x="53898" y="113949"/>
                  <a:pt x="53898" y="113949"/>
                </a:cubicBezTo>
                <a:cubicBezTo>
                  <a:pt x="42711" y="112941"/>
                  <a:pt x="33559" y="108907"/>
                  <a:pt x="26440" y="102857"/>
                </a:cubicBezTo>
                <a:cubicBezTo>
                  <a:pt x="29491" y="94789"/>
                  <a:pt x="36610" y="88739"/>
                  <a:pt x="44745" y="84705"/>
                </a:cubicBezTo>
                <a:cubicBezTo>
                  <a:pt x="47796" y="83697"/>
                  <a:pt x="47796" y="83697"/>
                  <a:pt x="47796" y="83697"/>
                </a:cubicBezTo>
                <a:lnTo>
                  <a:pt x="45762" y="80672"/>
                </a:lnTo>
                <a:close/>
                <a:moveTo>
                  <a:pt x="97627" y="98823"/>
                </a:moveTo>
                <a:cubicBezTo>
                  <a:pt x="94576" y="91764"/>
                  <a:pt x="88474" y="85714"/>
                  <a:pt x="80338" y="81680"/>
                </a:cubicBezTo>
                <a:cubicBezTo>
                  <a:pt x="83389" y="77647"/>
                  <a:pt x="85423" y="73613"/>
                  <a:pt x="86440" y="69579"/>
                </a:cubicBezTo>
                <a:cubicBezTo>
                  <a:pt x="86440" y="69579"/>
                  <a:pt x="86440" y="69579"/>
                  <a:pt x="86440"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6440" y="50420"/>
                </a:cubicBezTo>
                <a:cubicBezTo>
                  <a:pt x="24406" y="54453"/>
                  <a:pt x="26440" y="60504"/>
                  <a:pt x="33559" y="69579"/>
                </a:cubicBezTo>
                <a:cubicBezTo>
                  <a:pt x="33559" y="69579"/>
                  <a:pt x="33559" y="69579"/>
                  <a:pt x="33559" y="69579"/>
                </a:cubicBezTo>
                <a:cubicBezTo>
                  <a:pt x="34576" y="73613"/>
                  <a:pt x="36610" y="77647"/>
                  <a:pt x="39661" y="81680"/>
                </a:cubicBezTo>
                <a:cubicBezTo>
                  <a:pt x="31525" y="85714"/>
                  <a:pt x="25423" y="91764"/>
                  <a:pt x="21355" y="98823"/>
                </a:cubicBezTo>
                <a:cubicBezTo>
                  <a:pt x="11186" y="88739"/>
                  <a:pt x="5084" y="75630"/>
                  <a:pt x="5084" y="59495"/>
                </a:cubicBezTo>
                <a:cubicBezTo>
                  <a:pt x="5084" y="30252"/>
                  <a:pt x="29491" y="6050"/>
                  <a:pt x="60000" y="6050"/>
                </a:cubicBezTo>
                <a:cubicBezTo>
                  <a:pt x="90508" y="6050"/>
                  <a:pt x="114915" y="30252"/>
                  <a:pt x="114915" y="59495"/>
                </a:cubicBezTo>
                <a:cubicBezTo>
                  <a:pt x="114915" y="75630"/>
                  <a:pt x="108813" y="88739"/>
                  <a:pt x="97627"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7" name="Google Shape;577;p48"/>
          <p:cNvSpPr/>
          <p:nvPr/>
        </p:nvSpPr>
        <p:spPr>
          <a:xfrm>
            <a:off x="6641139" y="260196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8" name="Google Shape;578;p48"/>
          <p:cNvSpPr/>
          <p:nvPr/>
        </p:nvSpPr>
        <p:spPr>
          <a:xfrm>
            <a:off x="4264688" y="263631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00A1DF"/>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71" name="Google Shape;571;p48"/>
          <p:cNvSpPr txBox="1"/>
          <p:nvPr/>
        </p:nvSpPr>
        <p:spPr>
          <a:xfrm>
            <a:off x="6318988" y="2891875"/>
            <a:ext cx="871500" cy="312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009DDC"/>
                </a:solidFill>
                <a:latin typeface="Verdana"/>
                <a:ea typeface="Verdana"/>
                <a:cs typeface="Verdana"/>
                <a:sym typeface="Verdana"/>
              </a:rPr>
              <a:t>Platform Owner - Mulesoft</a:t>
            </a:r>
            <a:endParaRPr sz="700">
              <a:solidFill>
                <a:srgbClr val="009DDC"/>
              </a:solidFill>
              <a:latin typeface="Verdana"/>
              <a:ea typeface="Verdana"/>
              <a:cs typeface="Verdana"/>
              <a:sym typeface="Verdana"/>
            </a:endParaRPr>
          </a:p>
        </p:txBody>
      </p:sp>
      <p:sp>
        <p:nvSpPr>
          <p:cNvPr id="566" name="Google Shape;566;p48"/>
          <p:cNvSpPr txBox="1"/>
          <p:nvPr/>
        </p:nvSpPr>
        <p:spPr>
          <a:xfrm>
            <a:off x="3959413" y="2873800"/>
            <a:ext cx="832500" cy="327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dirty="0">
                <a:solidFill>
                  <a:srgbClr val="009DDC"/>
                </a:solidFill>
                <a:latin typeface="Verdana"/>
                <a:ea typeface="Verdana"/>
                <a:cs typeface="Verdana"/>
                <a:sym typeface="Verdana"/>
              </a:rPr>
              <a:t>Data Integration Architect</a:t>
            </a:r>
            <a:endParaRPr sz="700" dirty="0">
              <a:solidFill>
                <a:srgbClr val="009DDC"/>
              </a:solidFill>
              <a:latin typeface="Verdana"/>
              <a:ea typeface="Verdana"/>
              <a:cs typeface="Verdana"/>
              <a:sym typeface="Verdana"/>
            </a:endParaRPr>
          </a:p>
          <a:p>
            <a:pPr marL="0" marR="0" lvl="0" indent="0" algn="ctr" rtl="0">
              <a:lnSpc>
                <a:spcPct val="100000"/>
              </a:lnSpc>
              <a:spcBef>
                <a:spcPts val="0"/>
              </a:spcBef>
              <a:spcAft>
                <a:spcPts val="0"/>
              </a:spcAft>
              <a:buClr>
                <a:srgbClr val="1D1D1C"/>
              </a:buClr>
              <a:buSzPts val="800"/>
              <a:buFont typeface="Arial"/>
              <a:buNone/>
            </a:pPr>
            <a:r>
              <a:rPr lang="en" sz="700" dirty="0">
                <a:solidFill>
                  <a:srgbClr val="009DDC"/>
                </a:solidFill>
                <a:latin typeface="Verdana"/>
                <a:ea typeface="Verdana"/>
                <a:cs typeface="Verdana"/>
                <a:sym typeface="Verdana"/>
              </a:rPr>
              <a:t>(C4E Lead)</a:t>
            </a:r>
            <a:endParaRPr sz="700" b="0" i="0" u="none" strike="noStrike" cap="none" dirty="0">
              <a:solidFill>
                <a:srgbClr val="009DDC"/>
              </a:solidFill>
              <a:latin typeface="Verdana"/>
              <a:ea typeface="Verdana"/>
              <a:cs typeface="Verdana"/>
              <a:sym typeface="Verdana"/>
            </a:endParaRPr>
          </a:p>
        </p:txBody>
      </p:sp>
      <p:cxnSp>
        <p:nvCxnSpPr>
          <p:cNvPr id="579" name="Google Shape;579;p48"/>
          <p:cNvCxnSpPr>
            <a:endCxn id="580" idx="2"/>
          </p:cNvCxnSpPr>
          <p:nvPr/>
        </p:nvCxnSpPr>
        <p:spPr>
          <a:xfrm rot="10800000" flipH="1">
            <a:off x="2251888" y="1922675"/>
            <a:ext cx="2523000" cy="636300"/>
          </a:xfrm>
          <a:prstGeom prst="straightConnector1">
            <a:avLst/>
          </a:prstGeom>
          <a:noFill/>
          <a:ln w="25400" cap="flat" cmpd="sng">
            <a:solidFill>
              <a:srgbClr val="00A1DF"/>
            </a:solidFill>
            <a:prstDash val="solid"/>
            <a:miter lim="800000"/>
            <a:headEnd type="none" w="sm" len="sm"/>
            <a:tailEnd type="none" w="sm" len="sm"/>
          </a:ln>
        </p:spPr>
      </p:cxnSp>
      <p:cxnSp>
        <p:nvCxnSpPr>
          <p:cNvPr id="581" name="Google Shape;581;p48"/>
          <p:cNvCxnSpPr>
            <a:endCxn id="580" idx="2"/>
          </p:cNvCxnSpPr>
          <p:nvPr/>
        </p:nvCxnSpPr>
        <p:spPr>
          <a:xfrm rot="10800000" flipH="1">
            <a:off x="4414288" y="1922675"/>
            <a:ext cx="360600" cy="630900"/>
          </a:xfrm>
          <a:prstGeom prst="straightConnector1">
            <a:avLst/>
          </a:prstGeom>
          <a:noFill/>
          <a:ln w="25400" cap="flat" cmpd="sng">
            <a:solidFill>
              <a:srgbClr val="00A1DF"/>
            </a:solidFill>
            <a:prstDash val="solid"/>
            <a:miter lim="800000"/>
            <a:headEnd type="none" w="sm" len="sm"/>
            <a:tailEnd type="none" w="sm" len="sm"/>
          </a:ln>
        </p:spPr>
      </p:cxnSp>
      <p:cxnSp>
        <p:nvCxnSpPr>
          <p:cNvPr id="582" name="Google Shape;582;p48"/>
          <p:cNvCxnSpPr>
            <a:endCxn id="580" idx="2"/>
          </p:cNvCxnSpPr>
          <p:nvPr/>
        </p:nvCxnSpPr>
        <p:spPr>
          <a:xfrm rot="10800000">
            <a:off x="4774888" y="1922675"/>
            <a:ext cx="1724100" cy="604800"/>
          </a:xfrm>
          <a:prstGeom prst="straightConnector1">
            <a:avLst/>
          </a:prstGeom>
          <a:noFill/>
          <a:ln w="25400" cap="flat" cmpd="sng">
            <a:solidFill>
              <a:srgbClr val="00A1DF"/>
            </a:solidFill>
            <a:prstDash val="solid"/>
            <a:miter lim="800000"/>
            <a:headEnd type="none" w="sm" len="sm"/>
            <a:tailEnd type="none" w="sm" len="sm"/>
          </a:ln>
        </p:spPr>
      </p:cxnSp>
      <p:sp>
        <p:nvSpPr>
          <p:cNvPr id="580" name="Google Shape;580;p48"/>
          <p:cNvSpPr txBox="1"/>
          <p:nvPr/>
        </p:nvSpPr>
        <p:spPr>
          <a:xfrm>
            <a:off x="4151338" y="1780175"/>
            <a:ext cx="1247100" cy="14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dirty="0" smtClean="0">
                <a:solidFill>
                  <a:srgbClr val="1D1D1C"/>
                </a:solidFill>
                <a:latin typeface="Verdana"/>
                <a:ea typeface="Verdana"/>
                <a:cs typeface="Verdana"/>
                <a:sym typeface="Verdana"/>
              </a:rPr>
              <a:t>Integration Leader</a:t>
            </a:r>
            <a:endParaRPr sz="700" b="0" i="0" u="none" strike="noStrike" cap="none" dirty="0">
              <a:solidFill>
                <a:srgbClr val="1D1D1C"/>
              </a:solidFill>
              <a:latin typeface="Verdana"/>
              <a:ea typeface="Verdana"/>
              <a:cs typeface="Verdana"/>
              <a:sym typeface="Verdana"/>
            </a:endParaRPr>
          </a:p>
        </p:txBody>
      </p:sp>
      <p:sp>
        <p:nvSpPr>
          <p:cNvPr id="583" name="Google Shape;583;p48"/>
          <p:cNvSpPr txBox="1"/>
          <p:nvPr/>
        </p:nvSpPr>
        <p:spPr>
          <a:xfrm>
            <a:off x="1229900" y="417328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666666"/>
                </a:solidFill>
                <a:latin typeface="Libre Franklin"/>
                <a:ea typeface="Libre Franklin"/>
                <a:cs typeface="Libre Franklin"/>
                <a:sym typeface="Libre Franklin"/>
              </a:rPr>
              <a:t>Business Engagement: </a:t>
            </a:r>
            <a:endParaRPr sz="700" b="1">
              <a:solidFill>
                <a:srgbClr val="666666"/>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666666"/>
                </a:solidFill>
                <a:latin typeface="Libre Franklin"/>
                <a:ea typeface="Libre Franklin"/>
                <a:cs typeface="Libre Franklin"/>
                <a:sym typeface="Libre Franklin"/>
              </a:rPr>
              <a:t>Customer Experience Center (CEC)</a:t>
            </a:r>
            <a:endParaRPr sz="700" b="1">
              <a:solidFill>
                <a:srgbClr val="666666"/>
              </a:solidFill>
              <a:latin typeface="Libre Franklin"/>
              <a:ea typeface="Libre Franklin"/>
              <a:cs typeface="Libre Franklin"/>
              <a:sym typeface="Libre Franklin"/>
            </a:endParaRPr>
          </a:p>
        </p:txBody>
      </p:sp>
      <p:sp>
        <p:nvSpPr>
          <p:cNvPr id="584" name="Google Shape;584;p48"/>
          <p:cNvSpPr txBox="1"/>
          <p:nvPr/>
        </p:nvSpPr>
        <p:spPr>
          <a:xfrm>
            <a:off x="3500150" y="414223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Governance:</a:t>
            </a:r>
            <a:endParaRPr sz="700" b="1">
              <a:solidFill>
                <a:srgbClr val="1155CC"/>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Architecture Design Board (ADB)</a:t>
            </a:r>
            <a:endParaRPr sz="700" b="1">
              <a:solidFill>
                <a:srgbClr val="1155CC"/>
              </a:solidFill>
              <a:latin typeface="Libre Franklin"/>
              <a:ea typeface="Libre Franklin"/>
              <a:cs typeface="Libre Franklin"/>
              <a:sym typeface="Libre Franklin"/>
            </a:endParaRPr>
          </a:p>
        </p:txBody>
      </p:sp>
      <p:sp>
        <p:nvSpPr>
          <p:cNvPr id="585" name="Google Shape;585;p48"/>
          <p:cNvSpPr txBox="1"/>
          <p:nvPr/>
        </p:nvSpPr>
        <p:spPr>
          <a:xfrm>
            <a:off x="5817925" y="4128238"/>
            <a:ext cx="185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Execution:</a:t>
            </a:r>
            <a:endParaRPr sz="700" b="1">
              <a:solidFill>
                <a:srgbClr val="1155CC"/>
              </a:solidFill>
              <a:latin typeface="Libre Franklin"/>
              <a:ea typeface="Libre Franklin"/>
              <a:cs typeface="Libre Franklin"/>
              <a:sym typeface="Libre Franklin"/>
            </a:endParaRPr>
          </a:p>
          <a:p>
            <a:pPr marL="0" lvl="0" indent="0" algn="ctr" rtl="0">
              <a:spcBef>
                <a:spcPts val="0"/>
              </a:spcBef>
              <a:spcAft>
                <a:spcPts val="0"/>
              </a:spcAft>
              <a:buNone/>
            </a:pPr>
            <a:r>
              <a:rPr lang="en" sz="700" b="1">
                <a:solidFill>
                  <a:srgbClr val="1155CC"/>
                </a:solidFill>
                <a:latin typeface="Libre Franklin"/>
                <a:ea typeface="Libre Franklin"/>
                <a:cs typeface="Libre Franklin"/>
                <a:sym typeface="Libre Franklin"/>
              </a:rPr>
              <a:t>Platform DevOps</a:t>
            </a:r>
            <a:endParaRPr sz="700" b="1">
              <a:solidFill>
                <a:srgbClr val="1155CC"/>
              </a:solidFill>
              <a:latin typeface="Libre Franklin"/>
              <a:ea typeface="Libre Franklin"/>
              <a:cs typeface="Libre Franklin"/>
              <a:sym typeface="Libre Franklin"/>
            </a:endParaRPr>
          </a:p>
        </p:txBody>
      </p:sp>
      <p:cxnSp>
        <p:nvCxnSpPr>
          <p:cNvPr id="586" name="Google Shape;586;p48"/>
          <p:cNvCxnSpPr>
            <a:endCxn id="571" idx="2"/>
          </p:cNvCxnSpPr>
          <p:nvPr/>
        </p:nvCxnSpPr>
        <p:spPr>
          <a:xfrm rot="10800000">
            <a:off x="6754738" y="3204475"/>
            <a:ext cx="586200" cy="363300"/>
          </a:xfrm>
          <a:prstGeom prst="straightConnector1">
            <a:avLst/>
          </a:prstGeom>
          <a:noFill/>
          <a:ln w="25400" cap="flat" cmpd="sng">
            <a:solidFill>
              <a:srgbClr val="00A1DF"/>
            </a:solidFill>
            <a:prstDash val="solid"/>
            <a:miter lim="800000"/>
            <a:headEnd type="none" w="sm" len="sm"/>
            <a:tailEnd type="none" w="sm" len="sm"/>
          </a:ln>
        </p:spPr>
      </p:cxnSp>
      <p:sp>
        <p:nvSpPr>
          <p:cNvPr id="587" name="Google Shape;587;p48"/>
          <p:cNvSpPr/>
          <p:nvPr/>
        </p:nvSpPr>
        <p:spPr>
          <a:xfrm>
            <a:off x="2037188" y="2650365"/>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88" name="Google Shape;588;p48"/>
          <p:cNvSpPr txBox="1"/>
          <p:nvPr/>
        </p:nvSpPr>
        <p:spPr>
          <a:xfrm>
            <a:off x="1731925" y="2887850"/>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Product Management</a:t>
            </a:r>
            <a:endParaRPr sz="700" b="0" i="0" u="none" strike="noStrike" cap="none">
              <a:solidFill>
                <a:srgbClr val="999999"/>
              </a:solidFill>
              <a:latin typeface="Verdana"/>
              <a:ea typeface="Verdana"/>
              <a:cs typeface="Verdana"/>
              <a:sym typeface="Verdana"/>
            </a:endParaRPr>
          </a:p>
        </p:txBody>
      </p:sp>
      <p:sp>
        <p:nvSpPr>
          <p:cNvPr id="589" name="Google Shape;589;p48"/>
          <p:cNvSpPr/>
          <p:nvPr/>
        </p:nvSpPr>
        <p:spPr>
          <a:xfrm>
            <a:off x="1535163" y="3652403"/>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90" name="Google Shape;590;p48"/>
          <p:cNvSpPr txBox="1"/>
          <p:nvPr/>
        </p:nvSpPr>
        <p:spPr>
          <a:xfrm>
            <a:off x="1229900" y="3889887"/>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Experience Lead</a:t>
            </a:r>
            <a:endParaRPr sz="700" b="0" i="0" u="none" strike="noStrike" cap="none">
              <a:solidFill>
                <a:srgbClr val="999999"/>
              </a:solidFill>
              <a:latin typeface="Verdana"/>
              <a:ea typeface="Verdana"/>
              <a:cs typeface="Verdana"/>
              <a:sym typeface="Verdana"/>
            </a:endParaRPr>
          </a:p>
        </p:txBody>
      </p:sp>
      <p:sp>
        <p:nvSpPr>
          <p:cNvPr id="591" name="Google Shape;591;p48"/>
          <p:cNvSpPr/>
          <p:nvPr/>
        </p:nvSpPr>
        <p:spPr>
          <a:xfrm>
            <a:off x="2568338" y="3652403"/>
            <a:ext cx="246600" cy="233700"/>
          </a:xfrm>
          <a:custGeom>
            <a:avLst/>
            <a:gdLst/>
            <a:ahLst/>
            <a:cxnLst/>
            <a:rect l="l" t="t" r="r" b="b"/>
            <a:pathLst>
              <a:path w="120000" h="120000" extrusionOk="0">
                <a:moveTo>
                  <a:pt x="60000" y="0"/>
                </a:moveTo>
                <a:cubicBezTo>
                  <a:pt x="27457" y="0"/>
                  <a:pt x="0" y="27226"/>
                  <a:pt x="0" y="59495"/>
                </a:cubicBezTo>
                <a:cubicBezTo>
                  <a:pt x="0" y="92773"/>
                  <a:pt x="27457" y="120000"/>
                  <a:pt x="60000" y="120000"/>
                </a:cubicBezTo>
                <a:cubicBezTo>
                  <a:pt x="93559" y="120000"/>
                  <a:pt x="120000" y="92773"/>
                  <a:pt x="120000" y="59495"/>
                </a:cubicBezTo>
                <a:cubicBezTo>
                  <a:pt x="120000" y="27226"/>
                  <a:pt x="93559" y="0"/>
                  <a:pt x="60000" y="0"/>
                </a:cubicBezTo>
                <a:close/>
                <a:moveTo>
                  <a:pt x="26440" y="102857"/>
                </a:moveTo>
                <a:cubicBezTo>
                  <a:pt x="30508" y="94789"/>
                  <a:pt x="36610" y="88739"/>
                  <a:pt x="44745" y="84705"/>
                </a:cubicBezTo>
                <a:cubicBezTo>
                  <a:pt x="47796" y="83697"/>
                  <a:pt x="47796" y="83697"/>
                  <a:pt x="47796" y="83697"/>
                </a:cubicBezTo>
                <a:cubicBezTo>
                  <a:pt x="45762" y="80672"/>
                  <a:pt x="45762" y="80672"/>
                  <a:pt x="45762" y="80672"/>
                </a:cubicBezTo>
                <a:cubicBezTo>
                  <a:pt x="40677" y="75630"/>
                  <a:pt x="38644" y="69579"/>
                  <a:pt x="37627" y="65546"/>
                </a:cubicBezTo>
                <a:cubicBezTo>
                  <a:pt x="36610" y="65546"/>
                  <a:pt x="36610" y="65546"/>
                  <a:pt x="36610" y="65546"/>
                </a:cubicBezTo>
                <a:cubicBezTo>
                  <a:pt x="30508" y="56470"/>
                  <a:pt x="31525" y="53445"/>
                  <a:pt x="31525" y="52436"/>
                </a:cubicBezTo>
                <a:cubicBezTo>
                  <a:pt x="32542" y="51428"/>
                  <a:pt x="33559" y="51428"/>
                  <a:pt x="33559" y="51428"/>
                </a:cubicBezTo>
                <a:cubicBezTo>
                  <a:pt x="36610" y="51428"/>
                  <a:pt x="36610" y="51428"/>
                  <a:pt x="36610" y="51428"/>
                </a:cubicBezTo>
                <a:cubicBezTo>
                  <a:pt x="36610" y="43361"/>
                  <a:pt x="36610" y="43361"/>
                  <a:pt x="36610" y="43361"/>
                </a:cubicBezTo>
                <a:cubicBezTo>
                  <a:pt x="36610" y="33277"/>
                  <a:pt x="44745" y="24201"/>
                  <a:pt x="55932" y="24201"/>
                </a:cubicBezTo>
                <a:cubicBezTo>
                  <a:pt x="64067" y="24201"/>
                  <a:pt x="64067" y="24201"/>
                  <a:pt x="64067" y="24201"/>
                </a:cubicBezTo>
                <a:cubicBezTo>
                  <a:pt x="75254" y="24201"/>
                  <a:pt x="84406" y="33277"/>
                  <a:pt x="84406" y="43361"/>
                </a:cubicBezTo>
                <a:cubicBezTo>
                  <a:pt x="84406" y="51428"/>
                  <a:pt x="84406" y="51428"/>
                  <a:pt x="84406" y="51428"/>
                </a:cubicBezTo>
                <a:cubicBezTo>
                  <a:pt x="86440" y="51428"/>
                  <a:pt x="86440" y="51428"/>
                  <a:pt x="86440" y="51428"/>
                </a:cubicBezTo>
                <a:cubicBezTo>
                  <a:pt x="87457" y="51428"/>
                  <a:pt x="88474" y="51428"/>
                  <a:pt x="88474" y="52436"/>
                </a:cubicBezTo>
                <a:cubicBezTo>
                  <a:pt x="88474" y="53445"/>
                  <a:pt x="89491" y="56470"/>
                  <a:pt x="83389" y="65546"/>
                </a:cubicBezTo>
                <a:cubicBezTo>
                  <a:pt x="83389" y="65546"/>
                  <a:pt x="83389" y="65546"/>
                  <a:pt x="83389" y="65546"/>
                </a:cubicBezTo>
                <a:cubicBezTo>
                  <a:pt x="81355" y="69579"/>
                  <a:pt x="79322" y="75630"/>
                  <a:pt x="74237" y="80672"/>
                </a:cubicBezTo>
                <a:cubicBezTo>
                  <a:pt x="72203" y="83697"/>
                  <a:pt x="72203" y="83697"/>
                  <a:pt x="72203" y="83697"/>
                </a:cubicBezTo>
                <a:cubicBezTo>
                  <a:pt x="75254" y="84705"/>
                  <a:pt x="75254" y="84705"/>
                  <a:pt x="75254" y="84705"/>
                </a:cubicBezTo>
                <a:cubicBezTo>
                  <a:pt x="83389" y="88739"/>
                  <a:pt x="90508" y="94789"/>
                  <a:pt x="94576" y="102857"/>
                </a:cubicBezTo>
                <a:cubicBezTo>
                  <a:pt x="84406" y="109915"/>
                  <a:pt x="73220" y="113949"/>
                  <a:pt x="60000" y="113949"/>
                </a:cubicBezTo>
                <a:cubicBezTo>
                  <a:pt x="47796" y="113949"/>
                  <a:pt x="35593" y="109915"/>
                  <a:pt x="26440" y="102857"/>
                </a:cubicBezTo>
                <a:close/>
                <a:moveTo>
                  <a:pt x="98644" y="98823"/>
                </a:moveTo>
                <a:cubicBezTo>
                  <a:pt x="94576" y="91764"/>
                  <a:pt x="88474" y="85714"/>
                  <a:pt x="80338" y="81680"/>
                </a:cubicBezTo>
                <a:cubicBezTo>
                  <a:pt x="83389" y="77647"/>
                  <a:pt x="85423" y="73613"/>
                  <a:pt x="87457" y="69579"/>
                </a:cubicBezTo>
                <a:cubicBezTo>
                  <a:pt x="87457" y="69579"/>
                  <a:pt x="87457" y="69579"/>
                  <a:pt x="87457" y="69579"/>
                </a:cubicBezTo>
                <a:cubicBezTo>
                  <a:pt x="93559" y="60504"/>
                  <a:pt x="95593" y="54453"/>
                  <a:pt x="93559" y="50420"/>
                </a:cubicBezTo>
                <a:cubicBezTo>
                  <a:pt x="92542" y="48403"/>
                  <a:pt x="90508" y="47394"/>
                  <a:pt x="89491" y="46386"/>
                </a:cubicBezTo>
                <a:cubicBezTo>
                  <a:pt x="89491" y="43361"/>
                  <a:pt x="89491" y="43361"/>
                  <a:pt x="89491" y="43361"/>
                </a:cubicBezTo>
                <a:cubicBezTo>
                  <a:pt x="89491" y="30252"/>
                  <a:pt x="78305" y="19159"/>
                  <a:pt x="64067" y="19159"/>
                </a:cubicBezTo>
                <a:cubicBezTo>
                  <a:pt x="55932" y="19159"/>
                  <a:pt x="55932" y="19159"/>
                  <a:pt x="55932" y="19159"/>
                </a:cubicBezTo>
                <a:cubicBezTo>
                  <a:pt x="41694" y="19159"/>
                  <a:pt x="30508" y="30252"/>
                  <a:pt x="30508" y="43361"/>
                </a:cubicBezTo>
                <a:cubicBezTo>
                  <a:pt x="30508" y="46386"/>
                  <a:pt x="30508" y="46386"/>
                  <a:pt x="30508" y="46386"/>
                </a:cubicBezTo>
                <a:cubicBezTo>
                  <a:pt x="29491" y="47394"/>
                  <a:pt x="27457" y="48403"/>
                  <a:pt x="27457" y="50420"/>
                </a:cubicBezTo>
                <a:cubicBezTo>
                  <a:pt x="25423" y="54453"/>
                  <a:pt x="27457" y="60504"/>
                  <a:pt x="33559" y="69579"/>
                </a:cubicBezTo>
                <a:cubicBezTo>
                  <a:pt x="33559" y="69579"/>
                  <a:pt x="33559" y="69579"/>
                  <a:pt x="33559" y="69579"/>
                </a:cubicBezTo>
                <a:cubicBezTo>
                  <a:pt x="34576" y="73613"/>
                  <a:pt x="36610" y="77647"/>
                  <a:pt x="39661" y="81680"/>
                </a:cubicBezTo>
                <a:cubicBezTo>
                  <a:pt x="32542" y="85714"/>
                  <a:pt x="26440" y="91764"/>
                  <a:pt x="22372" y="98823"/>
                </a:cubicBezTo>
                <a:cubicBezTo>
                  <a:pt x="12203" y="88739"/>
                  <a:pt x="5084" y="75630"/>
                  <a:pt x="5084" y="59495"/>
                </a:cubicBezTo>
                <a:cubicBezTo>
                  <a:pt x="5084" y="30252"/>
                  <a:pt x="29491" y="6050"/>
                  <a:pt x="60000" y="6050"/>
                </a:cubicBezTo>
                <a:cubicBezTo>
                  <a:pt x="90508" y="6050"/>
                  <a:pt x="114915" y="30252"/>
                  <a:pt x="114915" y="59495"/>
                </a:cubicBezTo>
                <a:cubicBezTo>
                  <a:pt x="114915" y="75630"/>
                  <a:pt x="108813" y="88739"/>
                  <a:pt x="98644" y="98823"/>
                </a:cubicBezTo>
                <a:close/>
              </a:path>
            </a:pathLst>
          </a:custGeom>
          <a:solidFill>
            <a:srgbClr val="999999"/>
          </a:solidFill>
          <a:ln>
            <a:noFill/>
          </a:ln>
        </p:spPr>
        <p:txBody>
          <a:bodyPr spcFirstLastPara="1" wrap="square" lIns="51450" tIns="25725" rIns="51450" bIns="257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700" b="0" i="0" u="none" strike="noStrike" cap="none">
              <a:solidFill>
                <a:srgbClr val="1D1D1C"/>
              </a:solidFill>
              <a:latin typeface="Verdana"/>
              <a:ea typeface="Verdana"/>
              <a:cs typeface="Verdana"/>
              <a:sym typeface="Verdana"/>
            </a:endParaRPr>
          </a:p>
        </p:txBody>
      </p:sp>
      <p:sp>
        <p:nvSpPr>
          <p:cNvPr id="592" name="Google Shape;592;p48"/>
          <p:cNvSpPr txBox="1"/>
          <p:nvPr/>
        </p:nvSpPr>
        <p:spPr>
          <a:xfrm>
            <a:off x="2213950" y="3912862"/>
            <a:ext cx="832500" cy="23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D1D1C"/>
              </a:buClr>
              <a:buSzPts val="800"/>
              <a:buFont typeface="Arial"/>
              <a:buNone/>
            </a:pPr>
            <a:r>
              <a:rPr lang="en" sz="700">
                <a:solidFill>
                  <a:srgbClr val="999999"/>
                </a:solidFill>
                <a:latin typeface="Verdana"/>
                <a:ea typeface="Verdana"/>
                <a:cs typeface="Verdana"/>
                <a:sym typeface="Verdana"/>
              </a:rPr>
              <a:t>Business Architect</a:t>
            </a:r>
            <a:endParaRPr sz="700" b="0" i="0" u="none" strike="noStrike" cap="none">
              <a:solidFill>
                <a:srgbClr val="999999"/>
              </a:solidFill>
              <a:latin typeface="Verdana"/>
              <a:ea typeface="Verdana"/>
              <a:cs typeface="Verdana"/>
              <a:sym typeface="Verdana"/>
            </a:endParaRPr>
          </a:p>
        </p:txBody>
      </p:sp>
      <p:cxnSp>
        <p:nvCxnSpPr>
          <p:cNvPr id="593" name="Google Shape;593;p48"/>
          <p:cNvCxnSpPr>
            <a:endCxn id="588" idx="2"/>
          </p:cNvCxnSpPr>
          <p:nvPr/>
        </p:nvCxnSpPr>
        <p:spPr>
          <a:xfrm rot="10800000" flipH="1">
            <a:off x="1647175" y="3121550"/>
            <a:ext cx="501000" cy="511200"/>
          </a:xfrm>
          <a:prstGeom prst="straightConnector1">
            <a:avLst/>
          </a:prstGeom>
          <a:noFill/>
          <a:ln w="25400" cap="flat" cmpd="sng">
            <a:solidFill>
              <a:srgbClr val="999999"/>
            </a:solidFill>
            <a:prstDash val="solid"/>
            <a:miter lim="800000"/>
            <a:headEnd type="none" w="sm" len="sm"/>
            <a:tailEnd type="none" w="sm" len="sm"/>
          </a:ln>
        </p:spPr>
      </p:cxnSp>
      <p:cxnSp>
        <p:nvCxnSpPr>
          <p:cNvPr id="594" name="Google Shape;594;p48"/>
          <p:cNvCxnSpPr>
            <a:endCxn id="588" idx="2"/>
          </p:cNvCxnSpPr>
          <p:nvPr/>
        </p:nvCxnSpPr>
        <p:spPr>
          <a:xfrm rot="10800000">
            <a:off x="2148175" y="3121550"/>
            <a:ext cx="503700" cy="505800"/>
          </a:xfrm>
          <a:prstGeom prst="straightConnector1">
            <a:avLst/>
          </a:prstGeom>
          <a:noFill/>
          <a:ln w="25400" cap="flat" cmpd="sng">
            <a:solidFill>
              <a:srgbClr val="999999"/>
            </a:solidFill>
            <a:prstDash val="solid"/>
            <a:miter lim="800000"/>
            <a:headEnd type="none" w="sm" len="sm"/>
            <a:tailEnd type="none" w="sm" len="sm"/>
          </a:ln>
        </p:spPr>
      </p:cxnSp>
      <p:sp>
        <p:nvSpPr>
          <p:cNvPr id="595" name="Google Shape;595;p48"/>
          <p:cNvSpPr txBox="1"/>
          <p:nvPr/>
        </p:nvSpPr>
        <p:spPr>
          <a:xfrm>
            <a:off x="2213950" y="4517375"/>
            <a:ext cx="197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666666"/>
                </a:solidFill>
                <a:latin typeface="Verdana"/>
                <a:ea typeface="Verdana"/>
                <a:cs typeface="Verdana"/>
                <a:sym typeface="Verdana"/>
              </a:rPr>
              <a:t>CEC &amp; ADB : CENTRALIZED for NJ + LI</a:t>
            </a:r>
            <a:endParaRPr sz="700" i="1">
              <a:solidFill>
                <a:srgbClr val="666666"/>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1" name="Google Shape;601;p49"/>
          <p:cNvSpPr txBox="1">
            <a:spLocks noGrp="1"/>
          </p:cNvSpPr>
          <p:nvPr>
            <p:ph type="title"/>
          </p:nvPr>
        </p:nvSpPr>
        <p:spPr>
          <a:xfrm>
            <a:off x="324705" y="188400"/>
            <a:ext cx="7956900" cy="555300"/>
          </a:xfrm>
          <a:prstGeom prst="rect">
            <a:avLst/>
          </a:prstGeom>
        </p:spPr>
        <p:txBody>
          <a:bodyPr spcFirstLastPara="1" wrap="square" lIns="0" tIns="0" rIns="0" bIns="0" anchor="t" anchorCtr="0">
            <a:noAutofit/>
          </a:bodyPr>
          <a:lstStyle/>
          <a:p>
            <a:pPr marL="0" marR="0" lvl="0" indent="0" algn="l" rtl="0">
              <a:lnSpc>
                <a:spcPct val="114285"/>
              </a:lnSpc>
              <a:spcBef>
                <a:spcPts val="0"/>
              </a:spcBef>
              <a:spcAft>
                <a:spcPts val="0"/>
              </a:spcAft>
              <a:buNone/>
            </a:pPr>
            <a:r>
              <a:rPr lang="en" sz="2100" dirty="0"/>
              <a:t>Mulesoft </a:t>
            </a:r>
            <a:r>
              <a:rPr lang="en" sz="2100" dirty="0" smtClean="0"/>
              <a:t>C4E </a:t>
            </a:r>
            <a:r>
              <a:rPr lang="en" sz="2100" dirty="0"/>
              <a:t>Operating Model</a:t>
            </a:r>
            <a:endParaRPr sz="2100" dirty="0"/>
          </a:p>
        </p:txBody>
      </p:sp>
      <p:sp>
        <p:nvSpPr>
          <p:cNvPr id="602" name="Google Shape;602;p49"/>
          <p:cNvSpPr txBox="1"/>
          <p:nvPr/>
        </p:nvSpPr>
        <p:spPr>
          <a:xfrm>
            <a:off x="844369" y="860696"/>
            <a:ext cx="2739300"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1D1D1C"/>
                </a:solidFill>
                <a:latin typeface="Open Sans"/>
                <a:ea typeface="Open Sans"/>
                <a:cs typeface="Open Sans"/>
                <a:sym typeface="Open Sans"/>
              </a:rPr>
              <a:t>Approach 1: Centralized </a:t>
            </a:r>
            <a:r>
              <a:rPr lang="en" sz="1200" b="1" i="0" u="none" strike="noStrike" cap="none" dirty="0" smtClean="0">
                <a:solidFill>
                  <a:srgbClr val="1D1D1C"/>
                </a:solidFill>
                <a:latin typeface="Open Sans"/>
                <a:ea typeface="Open Sans"/>
                <a:cs typeface="Open Sans"/>
                <a:sym typeface="Open Sans"/>
              </a:rPr>
              <a:t>CoE </a:t>
            </a:r>
            <a:r>
              <a:rPr lang="en" sz="1200" b="1" i="0" u="none" strike="noStrike" cap="none" dirty="0" smtClean="0">
                <a:solidFill>
                  <a:srgbClr val="1D1D1C"/>
                </a:solidFill>
                <a:latin typeface="Open Sans"/>
                <a:ea typeface="Open Sans"/>
                <a:cs typeface="Open Sans"/>
                <a:sym typeface="Open Sans"/>
              </a:rPr>
              <a:t>Delivery (All Cases except RFP)</a:t>
            </a:r>
            <a:endParaRPr sz="1200" b="1"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lang="en-US" sz="1200" b="0" i="0" u="none" strike="noStrike" cap="none" dirty="0" smtClean="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lang="en-US" sz="1200"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lang="en-US" sz="1200" b="0" i="0" u="none" strike="noStrike" cap="none" dirty="0" smtClean="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l"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endParaRPr lang="en" sz="1100" b="0" i="0" u="none" strike="noStrike" cap="none" dirty="0" smtClean="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smtClean="0">
                <a:solidFill>
                  <a:srgbClr val="1D1D1C"/>
                </a:solidFill>
                <a:latin typeface="Open Sans"/>
                <a:ea typeface="Open Sans"/>
                <a:cs typeface="Open Sans"/>
                <a:sym typeface="Open Sans"/>
              </a:rPr>
              <a:t>C4E </a:t>
            </a:r>
            <a:r>
              <a:rPr lang="en" sz="1100" b="0" i="0" u="none" strike="noStrike" cap="none" dirty="0">
                <a:solidFill>
                  <a:srgbClr val="1D1D1C"/>
                </a:solidFill>
                <a:latin typeface="Open Sans"/>
                <a:ea typeface="Open Sans"/>
                <a:cs typeface="Open Sans"/>
                <a:sym typeface="Open Sans"/>
              </a:rPr>
              <a:t>delivers, manages projects and operates the platform - owning all aspects of integration centrally.</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Projects are ‘delivered to’ by the </a:t>
            </a:r>
            <a:r>
              <a:rPr lang="en" sz="1100" b="0" i="0" u="none" strike="noStrike" cap="none" dirty="0" smtClean="0">
                <a:solidFill>
                  <a:srgbClr val="1D1D1C"/>
                </a:solidFill>
                <a:latin typeface="Open Sans"/>
                <a:ea typeface="Open Sans"/>
                <a:cs typeface="Open Sans"/>
                <a:sym typeface="Open Sans"/>
              </a:rPr>
              <a:t>C4E.</a:t>
            </a:r>
            <a:endParaRPr sz="1100" b="0" i="0" u="none" strike="noStrike" cap="none" dirty="0">
              <a:solidFill>
                <a:srgbClr val="1D1D1C"/>
              </a:solidFill>
              <a:latin typeface="Open Sans"/>
              <a:ea typeface="Open Sans"/>
              <a:cs typeface="Open Sans"/>
              <a:sym typeface="Open Sans"/>
            </a:endParaRPr>
          </a:p>
        </p:txBody>
      </p:sp>
      <p:grpSp>
        <p:nvGrpSpPr>
          <p:cNvPr id="603" name="Google Shape;603;p49"/>
          <p:cNvGrpSpPr/>
          <p:nvPr/>
        </p:nvGrpSpPr>
        <p:grpSpPr>
          <a:xfrm>
            <a:off x="1484948" y="1662784"/>
            <a:ext cx="1499312" cy="1493890"/>
            <a:chOff x="5423212" y="4308676"/>
            <a:chExt cx="1996421" cy="1991854"/>
          </a:xfrm>
        </p:grpSpPr>
        <p:grpSp>
          <p:nvGrpSpPr>
            <p:cNvPr id="605" name="Google Shape;605;p49"/>
            <p:cNvGrpSpPr/>
            <p:nvPr/>
          </p:nvGrpSpPr>
          <p:grpSpPr>
            <a:xfrm>
              <a:off x="5423212" y="4308676"/>
              <a:ext cx="1996421" cy="1865595"/>
              <a:chOff x="598025" y="1840138"/>
              <a:chExt cx="2795325" cy="2612146"/>
            </a:xfrm>
          </p:grpSpPr>
          <p:sp>
            <p:nvSpPr>
              <p:cNvPr id="606" name="Google Shape;606;p49"/>
              <p:cNvSpPr/>
              <p:nvPr/>
            </p:nvSpPr>
            <p:spPr>
              <a:xfrm>
                <a:off x="682510" y="3549884"/>
                <a:ext cx="902400" cy="9024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smtClean="0">
                    <a:solidFill>
                      <a:srgbClr val="FFFFFF"/>
                    </a:solidFill>
                    <a:latin typeface="Open Sans"/>
                    <a:ea typeface="Open Sans"/>
                    <a:cs typeface="Open Sans"/>
                    <a:sym typeface="Open Sans"/>
                  </a:rPr>
                  <a:t>C4E</a:t>
                </a:r>
                <a:endParaRPr sz="900" b="1" i="0" u="none" strike="noStrike" cap="none" dirty="0">
                  <a:solidFill>
                    <a:srgbClr val="FFFFFF"/>
                  </a:solidFill>
                  <a:latin typeface="Open Sans"/>
                  <a:ea typeface="Open Sans"/>
                  <a:cs typeface="Open Sans"/>
                  <a:sym typeface="Open Sans"/>
                </a:endParaRPr>
              </a:p>
            </p:txBody>
          </p:sp>
          <p:grpSp>
            <p:nvGrpSpPr>
              <p:cNvPr id="607" name="Google Shape;607;p49"/>
              <p:cNvGrpSpPr/>
              <p:nvPr/>
            </p:nvGrpSpPr>
            <p:grpSpPr>
              <a:xfrm>
                <a:off x="598025" y="1840138"/>
                <a:ext cx="1071300" cy="902400"/>
                <a:chOff x="674225" y="1535338"/>
                <a:chExt cx="1071300" cy="902400"/>
              </a:xfrm>
            </p:grpSpPr>
            <p:sp>
              <p:nvSpPr>
                <p:cNvPr id="608" name="Google Shape;60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09" name="Google Shape;609;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FFFFFF"/>
                      </a:solidFill>
                      <a:latin typeface="Open Sans"/>
                      <a:ea typeface="Open Sans"/>
                      <a:cs typeface="Open Sans"/>
                      <a:sym typeface="Open Sans"/>
                    </a:rPr>
                    <a:t>Project A</a:t>
                  </a:r>
                  <a:endParaRPr sz="800" b="1" i="0" u="none" strike="noStrike" cap="none" dirty="0">
                    <a:solidFill>
                      <a:srgbClr val="FFFFFF"/>
                    </a:solidFill>
                    <a:latin typeface="Open Sans"/>
                    <a:ea typeface="Open Sans"/>
                    <a:cs typeface="Open Sans"/>
                    <a:sym typeface="Open Sans"/>
                  </a:endParaRPr>
                </a:p>
              </p:txBody>
            </p:sp>
          </p:grpSp>
          <p:grpSp>
            <p:nvGrpSpPr>
              <p:cNvPr id="610" name="Google Shape;610;p49"/>
              <p:cNvGrpSpPr/>
              <p:nvPr/>
            </p:nvGrpSpPr>
            <p:grpSpPr>
              <a:xfrm>
                <a:off x="1864850" y="2361638"/>
                <a:ext cx="1071300" cy="902400"/>
                <a:chOff x="674225" y="1535338"/>
                <a:chExt cx="1071300" cy="902400"/>
              </a:xfrm>
            </p:grpSpPr>
            <p:sp>
              <p:nvSpPr>
                <p:cNvPr id="611" name="Google Shape;61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2" name="Google Shape;61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FFFFFF"/>
                      </a:solidFill>
                      <a:latin typeface="Open Sans"/>
                      <a:ea typeface="Open Sans"/>
                      <a:cs typeface="Open Sans"/>
                      <a:sym typeface="Open Sans"/>
                    </a:rPr>
                    <a:t>Project B</a:t>
                  </a:r>
                  <a:endParaRPr sz="800" b="1" i="0" u="none" strike="noStrike" cap="none" dirty="0">
                    <a:solidFill>
                      <a:srgbClr val="FFFFFF"/>
                    </a:solidFill>
                    <a:latin typeface="Open Sans"/>
                    <a:ea typeface="Open Sans"/>
                    <a:cs typeface="Open Sans"/>
                    <a:sym typeface="Open Sans"/>
                  </a:endParaRPr>
                </a:p>
              </p:txBody>
            </p:sp>
          </p:grpSp>
          <p:grpSp>
            <p:nvGrpSpPr>
              <p:cNvPr id="613" name="Google Shape;613;p49"/>
              <p:cNvGrpSpPr/>
              <p:nvPr/>
            </p:nvGrpSpPr>
            <p:grpSpPr>
              <a:xfrm>
                <a:off x="2322050" y="3549863"/>
                <a:ext cx="1071300" cy="902400"/>
                <a:chOff x="674225" y="1535338"/>
                <a:chExt cx="1071300" cy="902400"/>
              </a:xfrm>
            </p:grpSpPr>
            <p:sp>
              <p:nvSpPr>
                <p:cNvPr id="614" name="Google Shape;61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15" name="Google Shape;61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sp>
            <p:nvSpPr>
              <p:cNvPr id="616" name="Google Shape;616;p49"/>
              <p:cNvSpPr/>
              <p:nvPr/>
            </p:nvSpPr>
            <p:spPr>
              <a:xfrm rot="-5400000">
                <a:off x="834991" y="3002763"/>
                <a:ext cx="605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7" name="Google Shape;617;p49"/>
              <p:cNvSpPr/>
              <p:nvPr/>
            </p:nvSpPr>
            <p:spPr>
              <a:xfrm>
                <a:off x="1699319" y="3821610"/>
                <a:ext cx="602700" cy="280800"/>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sp>
            <p:nvSpPr>
              <p:cNvPr id="618" name="Google Shape;618;p49"/>
              <p:cNvSpPr/>
              <p:nvPr/>
            </p:nvSpPr>
            <p:spPr>
              <a:xfrm rot="-2700000">
                <a:off x="1464734" y="3262625"/>
                <a:ext cx="631729" cy="280863"/>
              </a:xfrm>
              <a:prstGeom prst="rightArrow">
                <a:avLst>
                  <a:gd name="adj1" fmla="val 50000"/>
                  <a:gd name="adj2" fmla="val 50000"/>
                </a:avLst>
              </a:prstGeom>
              <a:solidFill>
                <a:srgbClr val="00A1DF"/>
              </a:solidFill>
              <a:ln w="9525" cap="flat" cmpd="sng">
                <a:solidFill>
                  <a:srgbClr val="009FDE"/>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D1D1C"/>
                  </a:solidFill>
                  <a:latin typeface="Open Sans"/>
                  <a:ea typeface="Open Sans"/>
                  <a:cs typeface="Open Sans"/>
                  <a:sym typeface="Open Sans"/>
                </a:endParaRPr>
              </a:p>
            </p:txBody>
          </p:sp>
        </p:grpSp>
        <p:cxnSp>
          <p:nvCxnSpPr>
            <p:cNvPr id="619" name="Google Shape;619;p49"/>
            <p:cNvCxnSpPr>
              <a:cxnSpLocks/>
            </p:cNvCxnSpPr>
            <p:nvPr/>
          </p:nvCxnSpPr>
          <p:spPr>
            <a:xfrm rot="10800000">
              <a:off x="6403903" y="5961230"/>
              <a:ext cx="10499" cy="339300"/>
            </a:xfrm>
            <a:prstGeom prst="straightConnector1">
              <a:avLst/>
            </a:prstGeom>
            <a:noFill/>
            <a:ln w="9525" cap="flat" cmpd="sng">
              <a:solidFill>
                <a:srgbClr val="323031"/>
              </a:solidFill>
              <a:prstDash val="solid"/>
              <a:round/>
              <a:headEnd type="none" w="sm" len="sm"/>
              <a:tailEnd type="triangle" w="med" len="med"/>
            </a:ln>
          </p:spPr>
        </p:cxnSp>
      </p:grpSp>
      <p:sp>
        <p:nvSpPr>
          <p:cNvPr id="620" name="Google Shape;620;p49"/>
          <p:cNvSpPr txBox="1"/>
          <p:nvPr/>
        </p:nvSpPr>
        <p:spPr>
          <a:xfrm>
            <a:off x="5515213" y="957696"/>
            <a:ext cx="3008715" cy="15276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1D1D1C"/>
                </a:solidFill>
                <a:latin typeface="Open Sans"/>
                <a:ea typeface="Open Sans"/>
                <a:cs typeface="Open Sans"/>
                <a:sym typeface="Open Sans"/>
              </a:rPr>
              <a:t>Approach 2: </a:t>
            </a:r>
            <a:r>
              <a:rPr lang="en" sz="1200" b="1" i="0" u="none" strike="noStrike" cap="none" dirty="0" smtClean="0">
                <a:solidFill>
                  <a:srgbClr val="1D1D1C"/>
                </a:solidFill>
                <a:latin typeface="Open Sans"/>
                <a:ea typeface="Open Sans"/>
                <a:cs typeface="Open Sans"/>
                <a:sym typeface="Open Sans"/>
              </a:rPr>
              <a:t>Federated Project </a:t>
            </a:r>
            <a:r>
              <a:rPr lang="en" sz="1200" b="1" i="0" u="none" strike="noStrike" cap="none" dirty="0" smtClean="0">
                <a:solidFill>
                  <a:srgbClr val="1D1D1C"/>
                </a:solidFill>
                <a:latin typeface="Open Sans"/>
                <a:ea typeface="Open Sans"/>
                <a:cs typeface="Open Sans"/>
                <a:sym typeface="Open Sans"/>
              </a:rPr>
              <a:t>Delivery(RFP with vendor delivery)</a:t>
            </a:r>
            <a:endParaRPr lang="en" sz="1200" b="1" i="0" u="none" strike="noStrike" cap="none" dirty="0" smtClean="0">
              <a:solidFill>
                <a:srgbClr val="1D1D1C"/>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200"/>
              <a:buFont typeface="Arial"/>
              <a:buNone/>
            </a:pPr>
            <a:endParaRPr sz="12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0"/>
              </a:spcAft>
              <a:buClr>
                <a:srgbClr val="000000"/>
              </a:buClr>
              <a:buSzPts val="1100"/>
              <a:buFont typeface="Arial"/>
              <a:buNone/>
            </a:pPr>
            <a:r>
              <a:rPr lang="en" sz="1100" b="0" i="0" u="none" strike="noStrike" cap="none" dirty="0" smtClean="0">
                <a:solidFill>
                  <a:srgbClr val="1D1D1C"/>
                </a:solidFill>
                <a:latin typeface="Open Sans"/>
                <a:ea typeface="Open Sans"/>
                <a:cs typeface="Open Sans"/>
                <a:sym typeface="Open Sans"/>
              </a:rPr>
              <a:t>C4E </a:t>
            </a:r>
            <a:r>
              <a:rPr lang="en" sz="1100" b="0" i="0" u="none" strike="noStrike" cap="none" dirty="0">
                <a:solidFill>
                  <a:srgbClr val="1D1D1C"/>
                </a:solidFill>
                <a:latin typeface="Open Sans"/>
                <a:ea typeface="Open Sans"/>
                <a:cs typeface="Open Sans"/>
                <a:sym typeface="Open Sans"/>
              </a:rPr>
              <a:t>enables projects to deliver. C4E harvests and drives consumption of assets and operates the platform.</a:t>
            </a:r>
            <a:endParaRPr sz="1100" b="0" i="0" u="none" strike="noStrike" cap="none" dirty="0">
              <a:solidFill>
                <a:srgbClr val="1D1D1C"/>
              </a:solidFill>
              <a:latin typeface="Open Sans"/>
              <a:ea typeface="Open Sans"/>
              <a:cs typeface="Open Sans"/>
              <a:sym typeface="Open Sans"/>
            </a:endParaRPr>
          </a:p>
          <a:p>
            <a:pPr marL="0" marR="0" lvl="0" indent="0" algn="ctr" rtl="0">
              <a:lnSpc>
                <a:spcPct val="100000"/>
              </a:lnSpc>
              <a:spcBef>
                <a:spcPts val="800"/>
              </a:spcBef>
              <a:spcAft>
                <a:spcPts val="800"/>
              </a:spcAft>
              <a:buClr>
                <a:srgbClr val="000000"/>
              </a:buClr>
              <a:buSzPts val="1100"/>
              <a:buFont typeface="Arial"/>
              <a:buNone/>
            </a:pPr>
            <a:r>
              <a:rPr lang="en" sz="1100" b="0" i="0" u="none" strike="noStrike" cap="none" dirty="0">
                <a:solidFill>
                  <a:srgbClr val="1D1D1C"/>
                </a:solidFill>
                <a:latin typeface="Open Sans"/>
                <a:ea typeface="Open Sans"/>
                <a:cs typeface="Open Sans"/>
                <a:sym typeface="Open Sans"/>
              </a:rPr>
              <a:t>Projects deliver and manage delivery themselves.</a:t>
            </a:r>
            <a:endParaRPr sz="1100" b="0" i="0" u="none" strike="noStrike" cap="none" dirty="0">
              <a:solidFill>
                <a:srgbClr val="1D1D1C"/>
              </a:solidFill>
              <a:latin typeface="Open Sans"/>
              <a:ea typeface="Open Sans"/>
              <a:cs typeface="Open Sans"/>
              <a:sym typeface="Open Sans"/>
            </a:endParaRPr>
          </a:p>
        </p:txBody>
      </p:sp>
      <p:grpSp>
        <p:nvGrpSpPr>
          <p:cNvPr id="623" name="Google Shape;623;p49"/>
          <p:cNvGrpSpPr/>
          <p:nvPr/>
        </p:nvGrpSpPr>
        <p:grpSpPr>
          <a:xfrm>
            <a:off x="5913373" y="1574067"/>
            <a:ext cx="2302341" cy="1882256"/>
            <a:chOff x="6845325" y="4308676"/>
            <a:chExt cx="3065700" cy="2509674"/>
          </a:xfrm>
        </p:grpSpPr>
        <p:grpSp>
          <p:nvGrpSpPr>
            <p:cNvPr id="624" name="Google Shape;624;p49"/>
            <p:cNvGrpSpPr/>
            <p:nvPr/>
          </p:nvGrpSpPr>
          <p:grpSpPr>
            <a:xfrm>
              <a:off x="7344759" y="4308676"/>
              <a:ext cx="2056074" cy="1961571"/>
              <a:chOff x="7344759" y="4461076"/>
              <a:chExt cx="2056074" cy="1961571"/>
            </a:xfrm>
          </p:grpSpPr>
          <p:grpSp>
            <p:nvGrpSpPr>
              <p:cNvPr id="625" name="Google Shape;625;p49"/>
              <p:cNvGrpSpPr/>
              <p:nvPr/>
            </p:nvGrpSpPr>
            <p:grpSpPr>
              <a:xfrm>
                <a:off x="7344759" y="4461076"/>
                <a:ext cx="2056074" cy="1961571"/>
                <a:chOff x="514501" y="1840138"/>
                <a:chExt cx="2878849" cy="2746529"/>
              </a:xfrm>
            </p:grpSpPr>
            <p:sp>
              <p:nvSpPr>
                <p:cNvPr id="626" name="Google Shape;626;p49"/>
                <p:cNvSpPr/>
                <p:nvPr/>
              </p:nvSpPr>
              <p:spPr>
                <a:xfrm>
                  <a:off x="514501" y="3549867"/>
                  <a:ext cx="1070400" cy="1036800"/>
                </a:xfrm>
                <a:prstGeom prst="ellipse">
                  <a:avLst/>
                </a:prstGeom>
                <a:solidFill>
                  <a:srgbClr val="1D9ED8"/>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dirty="0" smtClean="0">
                      <a:solidFill>
                        <a:srgbClr val="FFFFFF"/>
                      </a:solidFill>
                      <a:latin typeface="Open Sans"/>
                      <a:ea typeface="Open Sans"/>
                      <a:cs typeface="Open Sans"/>
                      <a:sym typeface="Open Sans"/>
                    </a:rPr>
                    <a:t>C4E</a:t>
                  </a:r>
                  <a:endParaRPr sz="900" b="1" i="0" u="none" strike="noStrike" cap="none" dirty="0">
                    <a:solidFill>
                      <a:srgbClr val="FFFFFF"/>
                    </a:solidFill>
                    <a:latin typeface="Open Sans"/>
                    <a:ea typeface="Open Sans"/>
                    <a:cs typeface="Open Sans"/>
                    <a:sym typeface="Open Sans"/>
                  </a:endParaRPr>
                </a:p>
              </p:txBody>
            </p:sp>
            <p:grpSp>
              <p:nvGrpSpPr>
                <p:cNvPr id="627" name="Google Shape;627;p49"/>
                <p:cNvGrpSpPr/>
                <p:nvPr/>
              </p:nvGrpSpPr>
              <p:grpSpPr>
                <a:xfrm>
                  <a:off x="598025" y="1840138"/>
                  <a:ext cx="1071300" cy="902400"/>
                  <a:chOff x="674225" y="1535338"/>
                  <a:chExt cx="1071300" cy="902400"/>
                </a:xfrm>
              </p:grpSpPr>
              <p:sp>
                <p:nvSpPr>
                  <p:cNvPr id="628" name="Google Shape;628;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29" name="Google Shape;629;p49"/>
                  <p:cNvSpPr txBox="1"/>
                  <p:nvPr/>
                </p:nvSpPr>
                <p:spPr>
                  <a:xfrm>
                    <a:off x="674225" y="1659761"/>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A</a:t>
                    </a:r>
                    <a:endParaRPr sz="800" b="1" i="0" u="none" strike="noStrike" cap="none">
                      <a:solidFill>
                        <a:srgbClr val="FFFFFF"/>
                      </a:solidFill>
                      <a:latin typeface="Open Sans"/>
                      <a:ea typeface="Open Sans"/>
                      <a:cs typeface="Open Sans"/>
                      <a:sym typeface="Open Sans"/>
                    </a:endParaRPr>
                  </a:p>
                </p:txBody>
              </p:sp>
            </p:grpSp>
            <p:grpSp>
              <p:nvGrpSpPr>
                <p:cNvPr id="630" name="Google Shape;630;p49"/>
                <p:cNvGrpSpPr/>
                <p:nvPr/>
              </p:nvGrpSpPr>
              <p:grpSpPr>
                <a:xfrm>
                  <a:off x="1864850" y="2361638"/>
                  <a:ext cx="1071300" cy="902400"/>
                  <a:chOff x="674225" y="1535338"/>
                  <a:chExt cx="1071300" cy="902400"/>
                </a:xfrm>
              </p:grpSpPr>
              <p:sp>
                <p:nvSpPr>
                  <p:cNvPr id="631" name="Google Shape;631;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2" name="Google Shape;632;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FFFFFF"/>
                        </a:solidFill>
                        <a:latin typeface="Open Sans"/>
                        <a:ea typeface="Open Sans"/>
                        <a:cs typeface="Open Sans"/>
                        <a:sym typeface="Open Sans"/>
                      </a:rPr>
                      <a:t>Project B</a:t>
                    </a:r>
                    <a:endParaRPr sz="800" b="1" i="0" u="none" strike="noStrike" cap="none" dirty="0">
                      <a:solidFill>
                        <a:srgbClr val="FFFFFF"/>
                      </a:solidFill>
                      <a:latin typeface="Open Sans"/>
                      <a:ea typeface="Open Sans"/>
                      <a:cs typeface="Open Sans"/>
                      <a:sym typeface="Open Sans"/>
                    </a:endParaRPr>
                  </a:p>
                </p:txBody>
              </p:sp>
            </p:grpSp>
            <p:grpSp>
              <p:nvGrpSpPr>
                <p:cNvPr id="633" name="Google Shape;633;p49"/>
                <p:cNvGrpSpPr/>
                <p:nvPr/>
              </p:nvGrpSpPr>
              <p:grpSpPr>
                <a:xfrm>
                  <a:off x="2322050" y="3549863"/>
                  <a:ext cx="1071300" cy="902400"/>
                  <a:chOff x="674225" y="1535338"/>
                  <a:chExt cx="1071300" cy="902400"/>
                </a:xfrm>
              </p:grpSpPr>
              <p:sp>
                <p:nvSpPr>
                  <p:cNvPr id="634" name="Google Shape;634;p49"/>
                  <p:cNvSpPr/>
                  <p:nvPr/>
                </p:nvSpPr>
                <p:spPr>
                  <a:xfrm>
                    <a:off x="758700" y="1535338"/>
                    <a:ext cx="902400" cy="902400"/>
                  </a:xfrm>
                  <a:prstGeom prst="ellipse">
                    <a:avLst/>
                  </a:prstGeom>
                  <a:solidFill>
                    <a:srgbClr val="62CAF0"/>
                  </a:solidFill>
                  <a:ln>
                    <a:noFill/>
                  </a:ln>
                </p:spPr>
                <p:txBody>
                  <a:bodyPr spcFirstLastPara="1" wrap="square" lIns="68625" tIns="34300" rIns="68625" bIns="343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1D1D1C"/>
                      </a:solidFill>
                      <a:latin typeface="Open Sans"/>
                      <a:ea typeface="Open Sans"/>
                      <a:cs typeface="Open Sans"/>
                      <a:sym typeface="Open Sans"/>
                    </a:endParaRPr>
                  </a:p>
                </p:txBody>
              </p:sp>
              <p:sp>
                <p:nvSpPr>
                  <p:cNvPr id="635" name="Google Shape;635;p49"/>
                  <p:cNvSpPr txBox="1"/>
                  <p:nvPr/>
                </p:nvSpPr>
                <p:spPr>
                  <a:xfrm>
                    <a:off x="674225" y="1670907"/>
                    <a:ext cx="1071300" cy="417900"/>
                  </a:xfrm>
                  <a:prstGeom prst="rect">
                    <a:avLst/>
                  </a:prstGeom>
                  <a:noFill/>
                  <a:ln>
                    <a:noFill/>
                  </a:ln>
                </p:spPr>
                <p:txBody>
                  <a:bodyPr spcFirstLastPara="1" wrap="square" lIns="68625" tIns="68625" rIns="68625" bIns="686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Open Sans"/>
                        <a:ea typeface="Open Sans"/>
                        <a:cs typeface="Open Sans"/>
                        <a:sym typeface="Open Sans"/>
                      </a:rPr>
                      <a:t>Project C</a:t>
                    </a:r>
                    <a:endParaRPr sz="800" b="1" i="0" u="none" strike="noStrike" cap="none">
                      <a:solidFill>
                        <a:srgbClr val="FFFFFF"/>
                      </a:solidFill>
                      <a:latin typeface="Open Sans"/>
                      <a:ea typeface="Open Sans"/>
                      <a:cs typeface="Open Sans"/>
                      <a:sym typeface="Open Sans"/>
                    </a:endParaRPr>
                  </a:p>
                </p:txBody>
              </p:sp>
            </p:grpSp>
          </p:grpSp>
          <p:sp>
            <p:nvSpPr>
              <p:cNvPr id="636" name="Google Shape;636;p49"/>
              <p:cNvSpPr/>
              <p:nvPr/>
            </p:nvSpPr>
            <p:spPr>
              <a:xfrm rot="-5400000">
                <a:off x="7547982" y="5293050"/>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D1D1C"/>
                  </a:solidFill>
                  <a:latin typeface="Arial"/>
                  <a:ea typeface="Arial"/>
                  <a:cs typeface="Arial"/>
                  <a:sym typeface="Arial"/>
                </a:endParaRPr>
              </a:p>
            </p:txBody>
          </p:sp>
          <p:sp>
            <p:nvSpPr>
              <p:cNvPr id="637" name="Google Shape;637;p49"/>
              <p:cNvSpPr/>
              <p:nvPr/>
            </p:nvSpPr>
            <p:spPr>
              <a:xfrm rot="-2700000">
                <a:off x="8008821" y="5478771"/>
                <a:ext cx="482388" cy="19304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sp>
            <p:nvSpPr>
              <p:cNvPr id="638" name="Google Shape;638;p49"/>
              <p:cNvSpPr/>
              <p:nvPr/>
            </p:nvSpPr>
            <p:spPr>
              <a:xfrm>
                <a:off x="8161221" y="5910962"/>
                <a:ext cx="482400" cy="192900"/>
              </a:xfrm>
              <a:prstGeom prst="leftRightArrow">
                <a:avLst>
                  <a:gd name="adj1" fmla="val 50000"/>
                  <a:gd name="adj2" fmla="val 50000"/>
                </a:avLst>
              </a:prstGeom>
              <a:solidFill>
                <a:srgbClr val="62CAF0"/>
              </a:solidFill>
              <a:ln w="9525" cap="flat" cmpd="sng">
                <a:solidFill>
                  <a:srgbClr val="62CAF0"/>
                </a:solidFill>
                <a:prstDash val="solid"/>
                <a:round/>
                <a:headEnd type="none" w="sm" len="sm"/>
                <a:tailEnd type="none" w="sm" len="sm"/>
              </a:ln>
            </p:spPr>
            <p:txBody>
              <a:bodyPr spcFirstLastPara="1" wrap="square" lIns="68625" tIns="68625" rIns="68625" bIns="686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D1D1C"/>
                  </a:solidFill>
                  <a:latin typeface="Arial"/>
                  <a:ea typeface="Arial"/>
                  <a:cs typeface="Arial"/>
                  <a:sym typeface="Arial"/>
                </a:endParaRPr>
              </a:p>
            </p:txBody>
          </p:sp>
        </p:grpSp>
        <p:sp>
          <p:nvSpPr>
            <p:cNvPr id="639" name="Google Shape;639;p49"/>
            <p:cNvSpPr txBox="1"/>
            <p:nvPr/>
          </p:nvSpPr>
          <p:spPr>
            <a:xfrm>
              <a:off x="6845325" y="6274750"/>
              <a:ext cx="3065700" cy="543600"/>
            </a:xfrm>
            <a:prstGeom prst="rect">
              <a:avLst/>
            </a:prstGeom>
            <a:noFill/>
            <a:ln>
              <a:noFill/>
            </a:ln>
          </p:spPr>
          <p:txBody>
            <a:bodyPr spcFirstLastPara="1" wrap="square" lIns="68625" tIns="68625" rIns="68625" bIns="686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1" u="none" strike="noStrike" cap="none">
                  <a:solidFill>
                    <a:srgbClr val="00A1DF"/>
                  </a:solidFill>
                  <a:latin typeface="Open Sans"/>
                  <a:ea typeface="Open Sans"/>
                  <a:cs typeface="Open Sans"/>
                  <a:sym typeface="Open Sans"/>
                </a:rPr>
                <a:t>Enablement, Sharing and Collaboration</a:t>
              </a:r>
              <a:endParaRPr sz="1100" b="1" i="1" u="none" strike="noStrike" cap="none">
                <a:solidFill>
                  <a:srgbClr val="00A1DF"/>
                </a:solidFill>
                <a:latin typeface="Open Sans"/>
                <a:ea typeface="Open Sans"/>
                <a:cs typeface="Open Sans"/>
                <a:sym typeface="Open Sans"/>
              </a:endParaRPr>
            </a:p>
          </p:txBody>
        </p:sp>
        <p:cxnSp>
          <p:nvCxnSpPr>
            <p:cNvPr id="640" name="Google Shape;640;p49"/>
            <p:cNvCxnSpPr>
              <a:stCxn id="639" idx="0"/>
            </p:cNvCxnSpPr>
            <p:nvPr/>
          </p:nvCxnSpPr>
          <p:spPr>
            <a:xfrm rot="10800000">
              <a:off x="8367675" y="5935450"/>
              <a:ext cx="10500" cy="339300"/>
            </a:xfrm>
            <a:prstGeom prst="straightConnector1">
              <a:avLst/>
            </a:prstGeom>
            <a:noFill/>
            <a:ln w="9525" cap="flat" cmpd="sng">
              <a:solidFill>
                <a:srgbClr val="323031"/>
              </a:solidFill>
              <a:prstDash val="solid"/>
              <a:round/>
              <a:headEnd type="none" w="sm" len="sm"/>
              <a:tailEnd type="triangle" w="med" len="med"/>
            </a:ln>
          </p:spPr>
        </p:cxnSp>
      </p:grpSp>
      <p:cxnSp>
        <p:nvCxnSpPr>
          <p:cNvPr id="659" name="Google Shape;659;p49"/>
          <p:cNvCxnSpPr/>
          <p:nvPr/>
        </p:nvCxnSpPr>
        <p:spPr>
          <a:xfrm>
            <a:off x="4563319" y="990966"/>
            <a:ext cx="0" cy="3481200"/>
          </a:xfrm>
          <a:prstGeom prst="straightConnector1">
            <a:avLst/>
          </a:prstGeom>
          <a:noFill/>
          <a:ln w="9525" cap="flat" cmpd="sng">
            <a:solidFill>
              <a:srgbClr val="999999"/>
            </a:solidFill>
            <a:prstDash val="solid"/>
            <a:round/>
            <a:headEnd type="none" w="sm" len="sm"/>
            <a:tailEnd type="none" w="sm" len="sm"/>
          </a:ln>
        </p:spPr>
      </p:cxnSp>
      <p:sp>
        <p:nvSpPr>
          <p:cNvPr id="661" name="Google Shape;661;p49"/>
          <p:cNvSpPr txBox="1"/>
          <p:nvPr/>
        </p:nvSpPr>
        <p:spPr>
          <a:xfrm>
            <a:off x="888445" y="2773775"/>
            <a:ext cx="574200" cy="273900"/>
          </a:xfrm>
          <a:prstGeom prst="rect">
            <a:avLst/>
          </a:prstGeom>
          <a:noFill/>
          <a:ln>
            <a:noFill/>
          </a:ln>
        </p:spPr>
        <p:txBody>
          <a:bodyPr spcFirstLastPara="1" wrap="square" lIns="68625" tIns="68625" rIns="68625" bIns="68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C4E / </a:t>
            </a:r>
            <a:endParaRPr sz="900" b="1"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Open Sans"/>
                <a:ea typeface="Open Sans"/>
                <a:cs typeface="Open Sans"/>
                <a:sym typeface="Open Sans"/>
              </a:rPr>
              <a:t>CoE</a:t>
            </a:r>
            <a:endParaRPr sz="900" b="1"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4"/>
          <p:cNvGraphicFramePr/>
          <p:nvPr>
            <p:extLst>
              <p:ext uri="{D42A27DB-BD31-4B8C-83A1-F6EECF244321}">
                <p14:modId xmlns:p14="http://schemas.microsoft.com/office/powerpoint/2010/main" val="624957907"/>
              </p:ext>
            </p:extLst>
          </p:nvPr>
        </p:nvGraphicFramePr>
        <p:xfrm>
          <a:off x="457203" y="637095"/>
          <a:ext cx="8444752" cy="4304207"/>
        </p:xfrm>
        <a:graphic>
          <a:graphicData uri="http://schemas.openxmlformats.org/drawingml/2006/table">
            <a:tbl>
              <a:tblPr>
                <a:noFill/>
              </a:tblPr>
              <a:tblGrid>
                <a:gridCol w="5067617">
                  <a:extLst>
                    <a:ext uri="{9D8B030D-6E8A-4147-A177-3AD203B41FA5}">
                      <a16:colId xmlns:a16="http://schemas.microsoft.com/office/drawing/2014/main" val="20000"/>
                    </a:ext>
                  </a:extLst>
                </a:gridCol>
                <a:gridCol w="1744276">
                  <a:extLst>
                    <a:ext uri="{9D8B030D-6E8A-4147-A177-3AD203B41FA5}">
                      <a16:colId xmlns:a16="http://schemas.microsoft.com/office/drawing/2014/main" val="20001"/>
                    </a:ext>
                  </a:extLst>
                </a:gridCol>
                <a:gridCol w="1632859">
                  <a:extLst>
                    <a:ext uri="{9D8B030D-6E8A-4147-A177-3AD203B41FA5}">
                      <a16:colId xmlns:a16="http://schemas.microsoft.com/office/drawing/2014/main" val="20002"/>
                    </a:ext>
                  </a:extLst>
                </a:gridCol>
              </a:tblGrid>
              <a:tr h="269621">
                <a:tc>
                  <a:txBody>
                    <a:bodyPr/>
                    <a:lstStyle/>
                    <a:p>
                      <a:pPr marL="0" marR="0" lvl="0" indent="0" algn="l" rtl="0">
                        <a:spcBef>
                          <a:spcPts val="0"/>
                        </a:spcBef>
                        <a:spcAft>
                          <a:spcPts val="0"/>
                        </a:spcAft>
                        <a:buClr>
                          <a:schemeClr val="dk1"/>
                        </a:buClr>
                        <a:buSzPts val="900"/>
                        <a:buFont typeface="Open Sans"/>
                        <a:buNone/>
                      </a:pPr>
                      <a:r>
                        <a:rPr lang="en" sz="900" b="1" u="none" strike="noStrike" cap="none" dirty="0">
                          <a:latin typeface="Open Sans"/>
                          <a:ea typeface="Open Sans"/>
                          <a:cs typeface="Open Sans"/>
                          <a:sym typeface="Open Sans"/>
                        </a:rPr>
                        <a:t>Aspects of </a:t>
                      </a:r>
                      <a:r>
                        <a:rPr lang="en" sz="900" b="1" u="none" strike="noStrike" cap="none" dirty="0" smtClean="0">
                          <a:latin typeface="Open Sans"/>
                          <a:ea typeface="Open Sans"/>
                          <a:cs typeface="Open Sans"/>
                          <a:sym typeface="Open Sans"/>
                        </a:rPr>
                        <a:t>Delivery</a:t>
                      </a:r>
                      <a:endParaRPr sz="9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Approach 1: </a:t>
                      </a:r>
                      <a:r>
                        <a:rPr lang="en" sz="800" b="1" u="none" strike="noStrike" cap="none" dirty="0" smtClean="0">
                          <a:latin typeface="Open Sans"/>
                          <a:ea typeface="Open Sans"/>
                          <a:cs typeface="Open Sans"/>
                          <a:sym typeface="Open Sans"/>
                        </a:rPr>
                        <a:t>C4E Delivery</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Approach 2: </a:t>
                      </a:r>
                      <a:r>
                        <a:rPr lang="en" sz="800" b="1" u="none" strike="noStrike" cap="none" dirty="0" smtClean="0">
                          <a:latin typeface="Open Sans"/>
                          <a:ea typeface="Open Sans"/>
                          <a:cs typeface="Open Sans"/>
                          <a:sym typeface="Open Sans"/>
                        </a:rPr>
                        <a:t>Project </a:t>
                      </a:r>
                      <a:r>
                        <a:rPr lang="en" sz="800" b="1" u="none" strike="noStrike" cap="none" dirty="0">
                          <a:latin typeface="Open Sans"/>
                          <a:ea typeface="Open Sans"/>
                          <a:cs typeface="Open Sans"/>
                          <a:sym typeface="Open Sans"/>
                        </a:rPr>
                        <a:t>Delivery</a:t>
                      </a:r>
                      <a:endParaRPr sz="800" b="1" u="none" strike="noStrike" cap="none" dirty="0">
                        <a:latin typeface="Open Sans"/>
                        <a:ea typeface="Open Sans"/>
                        <a:cs typeface="Open Sans"/>
                        <a:sym typeface="Open Sans"/>
                      </a:endParaRPr>
                    </a:p>
                  </a:txBody>
                  <a:tcPr marL="68625" marR="68625" marT="68575" marB="68575">
                    <a:solidFill>
                      <a:srgbClr val="F3F3F3"/>
                    </a:solidFill>
                  </a:tcPr>
                </a:tc>
                <a:extLst>
                  <a:ext uri="{0D108BD9-81ED-4DB2-BD59-A6C34878D82A}">
                    <a16:rowId xmlns:a16="http://schemas.microsoft.com/office/drawing/2014/main" val="10000"/>
                  </a:ext>
                </a:extLst>
              </a:tr>
              <a:tr h="402857">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Platform Foundation</a:t>
                      </a: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Build</a:t>
                      </a:r>
                      <a:r>
                        <a:rPr lang="en-US" sz="800" u="none" strike="noStrike" cap="none" baseline="0" dirty="0" smtClean="0">
                          <a:latin typeface="Open Sans"/>
                          <a:ea typeface="Open Sans"/>
                          <a:cs typeface="Open Sans"/>
                          <a:sym typeface="Open Sans"/>
                        </a:rPr>
                        <a:t> platform, define operating model, define standards, guidelines &amp; templates</a:t>
                      </a:r>
                      <a:endParaRPr lang="en-US" sz="800" u="none" strike="noStrike" cap="none" dirty="0" smtClean="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C4E</a:t>
                      </a:r>
                    </a:p>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endParaRPr kumimoji="0" lang="en-US" sz="800" b="0" i="0" u="none" strike="noStrike" kern="0" cap="none" spc="0" normalizeH="0" baseline="0" noProof="0" dirty="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C4E</a:t>
                      </a:r>
                      <a:endParaRPr kumimoji="0" lang="en-US" sz="800" b="0" i="0" u="none" strike="noStrike" kern="0" cap="none" spc="0" normalizeH="0" baseline="0" noProof="0" dirty="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16372225"/>
                  </a:ext>
                </a:extLst>
              </a:tr>
              <a:tr h="356753">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1: Create Concept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smtClean="0">
                          <a:latin typeface="Open Sans"/>
                          <a:ea typeface="Open Sans"/>
                          <a:cs typeface="Open Sans"/>
                          <a:sym typeface="Open Sans"/>
                        </a:rPr>
                        <a:t>Identify platforms</a:t>
                      </a:r>
                      <a:r>
                        <a:rPr lang="en" sz="800" u="none" strike="noStrike" cap="none" baseline="0" dirty="0" smtClean="0">
                          <a:latin typeface="Open Sans"/>
                          <a:ea typeface="Open Sans"/>
                          <a:cs typeface="Open Sans"/>
                          <a:sym typeface="Open Sans"/>
                        </a:rPr>
                        <a:t>/ business process / data flow</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C4E (focused on integration aspects)</a:t>
                      </a:r>
                      <a:endParaRPr kumimoji="0" lang="en-US" sz="800" b="0" i="0" u="none" strike="noStrike" kern="0" cap="none" spc="0" normalizeH="0" baseline="0" noProof="0" dirty="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C4E</a:t>
                      </a:r>
                      <a:endParaRPr kumimoji="0" lang="en-US" sz="800" b="0" i="0" u="none" strike="noStrike" kern="0" cap="none" spc="0" normalizeH="0" baseline="0" noProof="0" dirty="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1"/>
                  </a:ext>
                </a:extLst>
              </a:tr>
              <a:tr h="394805">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2: Develop Business Case</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In</a:t>
                      </a:r>
                      <a:r>
                        <a:rPr lang="en-US" sz="800" u="none" strike="noStrike" cap="none" baseline="0" dirty="0" smtClean="0">
                          <a:latin typeface="Open Sans"/>
                          <a:ea typeface="Open Sans"/>
                          <a:cs typeface="Open Sans"/>
                          <a:sym typeface="Open Sans"/>
                        </a:rPr>
                        <a:t>tegration scoping, budgeting, estimation &amp; value proposition</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lang="en" sz="800" u="none" strike="noStrike" cap="none" dirty="0" smtClean="0">
                          <a:solidFill>
                            <a:srgbClr val="FFFFFF"/>
                          </a:solidFill>
                          <a:latin typeface="Open Sans"/>
                          <a:ea typeface="Open Sans"/>
                          <a:cs typeface="Open Sans"/>
                          <a:sym typeface="Open Sans"/>
                        </a:rPr>
                        <a:t>C4E</a:t>
                      </a:r>
                      <a:r>
                        <a:rPr kumimoji="0" lang="en-US" sz="11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 </a:t>
                      </a: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(focused on integration aspects)</a:t>
                      </a: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smtClean="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2"/>
                  </a:ext>
                </a:extLst>
              </a:tr>
              <a:tr h="479456">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3: Project Initiation</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Integration</a:t>
                      </a:r>
                      <a:r>
                        <a:rPr lang="en-US" sz="800" u="none" strike="noStrike" cap="none" baseline="0" dirty="0" smtClean="0">
                          <a:latin typeface="Open Sans"/>
                          <a:ea typeface="Open Sans"/>
                          <a:cs typeface="Open Sans"/>
                          <a:sym typeface="Open Sans"/>
                        </a:rPr>
                        <a:t> roadmap, architecture review board</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smtClean="0">
                          <a:latin typeface="Open Sans"/>
                          <a:ea typeface="Open Sans"/>
                          <a:cs typeface="Open Sans"/>
                          <a:sym typeface="Open Sans"/>
                        </a:rPr>
                        <a:t>Define non-functional</a:t>
                      </a:r>
                      <a:r>
                        <a:rPr lang="en" sz="800" u="none" strike="noStrike" cap="none" baseline="0" dirty="0" smtClean="0">
                          <a:latin typeface="Open Sans"/>
                          <a:ea typeface="Open Sans"/>
                          <a:cs typeface="Open Sans"/>
                          <a:sym typeface="Open Sans"/>
                        </a:rPr>
                        <a:t> requirements based on C4E standards</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lang="en" sz="800" u="none" strike="noStrike" cap="none" dirty="0" smtClean="0">
                          <a:solidFill>
                            <a:srgbClr val="FFFFFF"/>
                          </a:solidFill>
                          <a:latin typeface="Open Sans"/>
                          <a:ea typeface="Open Sans"/>
                          <a:cs typeface="Open Sans"/>
                          <a:sym typeface="Open Sans"/>
                        </a:rPr>
                        <a:t>C4E</a:t>
                      </a:r>
                      <a:r>
                        <a:rPr kumimoji="0" lang="en-US" sz="11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 </a:t>
                      </a: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(focused on integration aspects)</a:t>
                      </a:r>
                      <a:endPar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smtClean="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3"/>
                  </a:ext>
                </a:extLst>
              </a:tr>
              <a:tr h="365386">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4: Develop Initial Design</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Reuse Analysis, define acceptance criteria &amp; support RFP process</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800"/>
                        <a:buFont typeface="Open Sans"/>
                        <a:buNone/>
                        <a:tabLst/>
                        <a:defRPr/>
                      </a:pPr>
                      <a:r>
                        <a:rPr lang="en" sz="800" u="none" strike="noStrike" cap="none" dirty="0" smtClean="0">
                          <a:solidFill>
                            <a:srgbClr val="FFFFFF"/>
                          </a:solidFill>
                          <a:latin typeface="Open Sans"/>
                          <a:ea typeface="Open Sans"/>
                          <a:cs typeface="Open Sans"/>
                          <a:sym typeface="Open Sans"/>
                        </a:rPr>
                        <a:t>C4E</a:t>
                      </a:r>
                      <a:r>
                        <a:rPr kumimoji="0" lang="en-US" sz="11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 </a:t>
                      </a:r>
                      <a:r>
                        <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rPr>
                        <a:t>(focused on integration aspects)</a:t>
                      </a:r>
                      <a:endParaRPr kumimoji="0" lang="en-US" sz="800" b="0" i="0" u="none" strike="noStrike" kern="0" cap="none" spc="0" normalizeH="0" baseline="0" noProof="0" dirty="0" smtClean="0">
                        <a:ln>
                          <a:noFill/>
                        </a:ln>
                        <a:solidFill>
                          <a:srgbClr val="FFFFFF"/>
                        </a:solidFill>
                        <a:effectLst/>
                        <a:uLnTx/>
                        <a:uFillTx/>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4"/>
                  </a:ext>
                </a:extLst>
              </a:tr>
              <a:tr h="360913">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5: Design</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Detailed</a:t>
                      </a:r>
                      <a:r>
                        <a:rPr lang="en-US" sz="800" u="none" strike="noStrike" cap="none" baseline="0" dirty="0" smtClean="0">
                          <a:latin typeface="Open Sans"/>
                          <a:ea typeface="Open Sans"/>
                          <a:cs typeface="Open Sans"/>
                          <a:sym typeface="Open Sans"/>
                        </a:rPr>
                        <a:t> design, </a:t>
                      </a:r>
                      <a:r>
                        <a:rPr lang="en-US" sz="800" u="none" strike="noStrike" cap="none" baseline="0" dirty="0" err="1" smtClean="0">
                          <a:latin typeface="Open Sans"/>
                          <a:ea typeface="Open Sans"/>
                          <a:cs typeface="Open Sans"/>
                          <a:sym typeface="Open Sans"/>
                        </a:rPr>
                        <a:t>vCore</a:t>
                      </a:r>
                      <a:r>
                        <a:rPr lang="en-US" sz="800" u="none" strike="noStrike" cap="none" baseline="0" dirty="0" smtClean="0">
                          <a:latin typeface="Open Sans"/>
                          <a:ea typeface="Open Sans"/>
                          <a:cs typeface="Open Sans"/>
                          <a:sym typeface="Open Sans"/>
                        </a:rPr>
                        <a:t> analysis, </a:t>
                      </a:r>
                      <a:r>
                        <a:rPr lang="en-US" sz="800" u="none" strike="noStrike" cap="none" baseline="0" dirty="0" err="1" smtClean="0">
                          <a:latin typeface="Open Sans"/>
                          <a:ea typeface="Open Sans"/>
                          <a:cs typeface="Open Sans"/>
                          <a:sym typeface="Open Sans"/>
                        </a:rPr>
                        <a:t>PoC</a:t>
                      </a:r>
                      <a:r>
                        <a:rPr lang="en-US" sz="800" u="none" strike="noStrike" cap="none" baseline="0" dirty="0" smtClean="0">
                          <a:latin typeface="Open Sans"/>
                          <a:ea typeface="Open Sans"/>
                          <a:cs typeface="Open Sans"/>
                          <a:sym typeface="Open Sans"/>
                        </a:rPr>
                        <a:t> &amp; Design review</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US" sz="800" u="none" strike="noStrike" cap="none" dirty="0" smtClean="0">
                          <a:solidFill>
                            <a:srgbClr val="FFFFFF"/>
                          </a:solidFill>
                          <a:latin typeface="Open Sans"/>
                          <a:ea typeface="Open Sans"/>
                          <a:cs typeface="Open Sans"/>
                          <a:sym typeface="Open Sans"/>
                        </a:rPr>
                        <a:t>Projects , with technical oversight from C4E</a:t>
                      </a:r>
                      <a:endParaRPr lang="en-US" sz="800" u="none" strike="noStrike" cap="none" dirty="0">
                        <a:solidFill>
                          <a:srgbClr val="FFFFFF"/>
                        </a:solidFill>
                        <a:latin typeface="Open Sans"/>
                        <a:ea typeface="Open Sans"/>
                        <a:cs typeface="Open Sans"/>
                        <a:sym typeface="Open Sans"/>
                      </a:endParaRPr>
                    </a:p>
                  </a:txBody>
                  <a:tcPr marL="68625" marR="68625" marT="68575" marB="68575">
                    <a:solidFill>
                      <a:srgbClr val="00B0F0"/>
                    </a:solidFill>
                  </a:tcPr>
                </a:tc>
                <a:extLst>
                  <a:ext uri="{0D108BD9-81ED-4DB2-BD59-A6C34878D82A}">
                    <a16:rowId xmlns:a16="http://schemas.microsoft.com/office/drawing/2014/main" val="10005"/>
                  </a:ext>
                </a:extLst>
              </a:tr>
              <a:tr h="460730">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6: Direct &amp; Manage</a:t>
                      </a: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Develop code, unit test, code review, performance</a:t>
                      </a:r>
                      <a:r>
                        <a:rPr lang="en-US" sz="800" u="none" strike="noStrike" cap="none" baseline="0" dirty="0" smtClean="0">
                          <a:latin typeface="Open Sans"/>
                          <a:ea typeface="Open Sans"/>
                          <a:cs typeface="Open Sans"/>
                          <a:sym typeface="Open Sans"/>
                        </a:rPr>
                        <a:t> testing</a:t>
                      </a:r>
                    </a:p>
                    <a:p>
                      <a:pPr marL="254000" marR="0" lvl="0" indent="-152400" algn="l" rtl="0">
                        <a:spcBef>
                          <a:spcPts val="0"/>
                        </a:spcBef>
                        <a:spcAft>
                          <a:spcPts val="0"/>
                        </a:spcAft>
                        <a:buClr>
                          <a:schemeClr val="dk1"/>
                        </a:buClr>
                        <a:buSzPts val="600"/>
                        <a:buFont typeface="Open Sans"/>
                        <a:buChar char="●"/>
                      </a:pPr>
                      <a:r>
                        <a:rPr lang="en-US" sz="800" u="none" strike="noStrike" cap="none" baseline="0" dirty="0" smtClean="0">
                          <a:latin typeface="Open Sans"/>
                          <a:ea typeface="Open Sans"/>
                          <a:cs typeface="Open Sans"/>
                          <a:sym typeface="Open Sans"/>
                        </a:rPr>
                        <a:t>Go Live checklist review, operations plan review, post production support planning </a:t>
                      </a:r>
                      <a:endParaRPr lang="en-US" sz="800" u="none" strike="noStrike" cap="none" dirty="0" smtClean="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lt1"/>
                        </a:buClr>
                        <a:buSzPts val="800"/>
                        <a:buFont typeface="Open Sans"/>
                        <a:buNone/>
                      </a:pPr>
                      <a:r>
                        <a:rPr lang="en" sz="800" u="none" strike="noStrike" cap="none" dirty="0">
                          <a:solidFill>
                            <a:schemeClr val="lt1"/>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US" sz="800" u="none" strike="noStrike" cap="none" dirty="0" smtClean="0">
                          <a:solidFill>
                            <a:srgbClr val="FFFFFF"/>
                          </a:solidFill>
                          <a:latin typeface="Open Sans"/>
                          <a:ea typeface="Open Sans"/>
                          <a:cs typeface="Open Sans"/>
                          <a:sym typeface="Open Sans"/>
                        </a:rPr>
                        <a:t>Projects , with technical oversight from C4E</a:t>
                      </a:r>
                      <a:endParaRPr lang="en-US" sz="800" u="none" strike="noStrike" cap="none" dirty="0">
                        <a:solidFill>
                          <a:srgbClr val="FFFFFF"/>
                        </a:solidFill>
                        <a:latin typeface="Open Sans"/>
                        <a:ea typeface="Open Sans"/>
                        <a:cs typeface="Open Sans"/>
                        <a:sym typeface="Open Sans"/>
                      </a:endParaRPr>
                    </a:p>
                  </a:txBody>
                  <a:tcPr marL="68625" marR="68625" marT="68575" marB="68575">
                    <a:solidFill>
                      <a:srgbClr val="00B0F0"/>
                    </a:solidFill>
                  </a:tcPr>
                </a:tc>
                <a:extLst>
                  <a:ext uri="{0D108BD9-81ED-4DB2-BD59-A6C34878D82A}">
                    <a16:rowId xmlns:a16="http://schemas.microsoft.com/office/drawing/2014/main" val="10006"/>
                  </a:ext>
                </a:extLst>
              </a:tr>
              <a:tr h="458307">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Stage 7: Post Production</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API</a:t>
                      </a:r>
                      <a:r>
                        <a:rPr lang="en-US" sz="800" u="none" strike="noStrike" cap="none" baseline="0" dirty="0" smtClean="0">
                          <a:latin typeface="Open Sans"/>
                          <a:ea typeface="Open Sans"/>
                          <a:cs typeface="Open Sans"/>
                          <a:sym typeface="Open Sans"/>
                        </a:rPr>
                        <a:t> support – Monitoring, Alerting, troubleshooting &amp; enhancements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US" sz="800" u="none" strike="noStrike" cap="none" dirty="0" smtClean="0">
                          <a:latin typeface="Open Sans"/>
                          <a:ea typeface="Open Sans"/>
                          <a:cs typeface="Open Sans"/>
                          <a:sym typeface="Open Sans"/>
                        </a:rPr>
                        <a:t>KPIs,</a:t>
                      </a:r>
                      <a:r>
                        <a:rPr lang="en-US" sz="800" u="none" strike="noStrike" cap="none" baseline="0" dirty="0" smtClean="0">
                          <a:latin typeface="Open Sans"/>
                          <a:ea typeface="Open Sans"/>
                          <a:cs typeface="Open Sans"/>
                          <a:sym typeface="Open Sans"/>
                        </a:rPr>
                        <a:t> backlogs</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7"/>
                  </a:ext>
                </a:extLst>
              </a:tr>
              <a:tr h="363222">
                <a:tc>
                  <a:txBody>
                    <a:bodyPr/>
                    <a:lstStyle/>
                    <a:p>
                      <a:pPr marL="0" marR="0" lvl="0" indent="0" algn="l" rtl="0">
                        <a:spcBef>
                          <a:spcPts val="0"/>
                        </a:spcBef>
                        <a:spcAft>
                          <a:spcPts val="0"/>
                        </a:spcAft>
                        <a:buClr>
                          <a:schemeClr val="dk1"/>
                        </a:buClr>
                        <a:buSzPts val="800"/>
                        <a:buFont typeface="Open Sans"/>
                        <a:buNone/>
                      </a:pPr>
                      <a:r>
                        <a:rPr lang="en-US" sz="800" b="1" u="none" strike="noStrike" cap="none" dirty="0" smtClean="0">
                          <a:latin typeface="Open Sans"/>
                          <a:ea typeface="Open Sans"/>
                          <a:cs typeface="Open Sans"/>
                          <a:sym typeface="Open Sans"/>
                        </a:rPr>
                        <a:t>Platform</a:t>
                      </a:r>
                      <a:r>
                        <a:rPr lang="en-US" sz="800" b="1" u="none" strike="noStrike" cap="none" baseline="0" dirty="0" smtClean="0">
                          <a:latin typeface="Open Sans"/>
                          <a:ea typeface="Open Sans"/>
                          <a:cs typeface="Open Sans"/>
                          <a:sym typeface="Open Sans"/>
                        </a:rPr>
                        <a:t> governance &amp; roadmap</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Measure costs, spend, ROI, re-use, agility, speed, API adoption </a:t>
                      </a:r>
                      <a:r>
                        <a:rPr lang="en" sz="800" u="none" strike="noStrike" cap="none" dirty="0" smtClean="0">
                          <a:latin typeface="Open Sans"/>
                          <a:ea typeface="Open Sans"/>
                          <a:cs typeface="Open Sans"/>
                          <a:sym typeface="Open Sans"/>
                        </a:rPr>
                        <a:t>etc</a:t>
                      </a:r>
                    </a:p>
                    <a:p>
                      <a:pPr marL="254000" marR="0" lvl="0" indent="-152400" algn="l" rtl="0">
                        <a:spcBef>
                          <a:spcPts val="0"/>
                        </a:spcBef>
                        <a:spcAft>
                          <a:spcPts val="0"/>
                        </a:spcAft>
                        <a:buClr>
                          <a:schemeClr val="dk1"/>
                        </a:buClr>
                        <a:buSzPts val="600"/>
                        <a:buFont typeface="Open Sans"/>
                        <a:buChar char="●"/>
                      </a:pPr>
                      <a:r>
                        <a:rPr lang="en" sz="800" u="none" strike="noStrike" cap="none" dirty="0" smtClean="0">
                          <a:latin typeface="Open Sans"/>
                          <a:ea typeface="Open Sans"/>
                          <a:cs typeface="Open Sans"/>
                          <a:sym typeface="Open Sans"/>
                        </a:rPr>
                        <a:t>Adopt</a:t>
                      </a:r>
                      <a:r>
                        <a:rPr lang="en" sz="800" u="none" strike="noStrike" cap="none" baseline="0" dirty="0" smtClean="0">
                          <a:latin typeface="Open Sans"/>
                          <a:ea typeface="Open Sans"/>
                          <a:cs typeface="Open Sans"/>
                          <a:sym typeface="Open Sans"/>
                        </a:rPr>
                        <a:t> new capabilities, enable team</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70C0"/>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70C0"/>
                    </a:solidFill>
                  </a:tcPr>
                </a:tc>
                <a:extLst>
                  <a:ext uri="{0D108BD9-81ED-4DB2-BD59-A6C34878D82A}">
                    <a16:rowId xmlns:a16="http://schemas.microsoft.com/office/drawing/2014/main" val="10008"/>
                  </a:ext>
                </a:extLst>
              </a:tr>
            </a:tbl>
          </a:graphicData>
        </a:graphic>
      </p:graphicFrame>
      <p:sp>
        <p:nvSpPr>
          <p:cNvPr id="517" name="Google Shape;517;p44"/>
          <p:cNvSpPr txBox="1">
            <a:spLocks noGrp="1"/>
          </p:cNvSpPr>
          <p:nvPr>
            <p:ph type="title"/>
          </p:nvPr>
        </p:nvSpPr>
        <p:spPr>
          <a:xfrm>
            <a:off x="457203" y="0"/>
            <a:ext cx="7199100" cy="67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1100"/>
              <a:buFont typeface="Open Sans"/>
              <a:buNone/>
            </a:pPr>
            <a:r>
              <a:rPr lang="en" dirty="0"/>
              <a:t>C4E Operating Models Detail</a:t>
            </a:r>
            <a:endParaRPr dirty="0"/>
          </a:p>
        </p:txBody>
      </p:sp>
    </p:spTree>
    <p:extLst>
      <p:ext uri="{BB962C8B-B14F-4D97-AF65-F5344CB8AC3E}">
        <p14:creationId xmlns:p14="http://schemas.microsoft.com/office/powerpoint/2010/main" val="2477363999"/>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4"/>
          <p:cNvGraphicFramePr/>
          <p:nvPr>
            <p:extLst>
              <p:ext uri="{D42A27DB-BD31-4B8C-83A1-F6EECF244321}">
                <p14:modId xmlns:p14="http://schemas.microsoft.com/office/powerpoint/2010/main" val="2828520756"/>
              </p:ext>
            </p:extLst>
          </p:nvPr>
        </p:nvGraphicFramePr>
        <p:xfrm>
          <a:off x="457203" y="637095"/>
          <a:ext cx="8444752" cy="4435610"/>
        </p:xfrm>
        <a:graphic>
          <a:graphicData uri="http://schemas.openxmlformats.org/drawingml/2006/table">
            <a:tbl>
              <a:tblPr>
                <a:noFill/>
              </a:tblPr>
              <a:tblGrid>
                <a:gridCol w="5267500">
                  <a:extLst>
                    <a:ext uri="{9D8B030D-6E8A-4147-A177-3AD203B41FA5}">
                      <a16:colId xmlns:a16="http://schemas.microsoft.com/office/drawing/2014/main" val="20000"/>
                    </a:ext>
                  </a:extLst>
                </a:gridCol>
                <a:gridCol w="1637889">
                  <a:extLst>
                    <a:ext uri="{9D8B030D-6E8A-4147-A177-3AD203B41FA5}">
                      <a16:colId xmlns:a16="http://schemas.microsoft.com/office/drawing/2014/main" val="20001"/>
                    </a:ext>
                  </a:extLst>
                </a:gridCol>
                <a:gridCol w="1539363">
                  <a:extLst>
                    <a:ext uri="{9D8B030D-6E8A-4147-A177-3AD203B41FA5}">
                      <a16:colId xmlns:a16="http://schemas.microsoft.com/office/drawing/2014/main" val="20002"/>
                    </a:ext>
                  </a:extLst>
                </a:gridCol>
              </a:tblGrid>
              <a:tr h="412330">
                <a:tc>
                  <a:txBody>
                    <a:bodyPr/>
                    <a:lstStyle/>
                    <a:p>
                      <a:pPr marL="0" marR="0" lvl="0" indent="0" algn="l" rtl="0">
                        <a:spcBef>
                          <a:spcPts val="0"/>
                        </a:spcBef>
                        <a:spcAft>
                          <a:spcPts val="0"/>
                        </a:spcAft>
                        <a:buClr>
                          <a:schemeClr val="dk1"/>
                        </a:buClr>
                        <a:buSzPts val="900"/>
                        <a:buFont typeface="Open Sans"/>
                        <a:buNone/>
                      </a:pPr>
                      <a:r>
                        <a:rPr lang="en" sz="900" b="1" u="none" strike="noStrike" cap="none">
                          <a:latin typeface="Open Sans"/>
                          <a:ea typeface="Open Sans"/>
                          <a:cs typeface="Open Sans"/>
                          <a:sym typeface="Open Sans"/>
                        </a:rPr>
                        <a:t>Aspects of API-Led Connectivity</a:t>
                      </a:r>
                      <a:endParaRPr sz="9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Approach 1: </a:t>
                      </a:r>
                      <a:r>
                        <a:rPr lang="en" sz="800" b="1" u="none" strike="noStrike" cap="none" dirty="0" smtClean="0">
                          <a:latin typeface="Open Sans"/>
                          <a:ea typeface="Open Sans"/>
                          <a:cs typeface="Open Sans"/>
                          <a:sym typeface="Open Sans"/>
                        </a:rPr>
                        <a:t>C4E Delivery</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Approach 2: </a:t>
                      </a:r>
                      <a:r>
                        <a:rPr lang="en" sz="800" b="1" u="none" strike="noStrike" cap="none" dirty="0" smtClean="0">
                          <a:latin typeface="Open Sans"/>
                          <a:ea typeface="Open Sans"/>
                          <a:cs typeface="Open Sans"/>
                          <a:sym typeface="Open Sans"/>
                        </a:rPr>
                        <a:t>Project </a:t>
                      </a:r>
                      <a:r>
                        <a:rPr lang="en" sz="800" b="1" u="none" strike="noStrike" cap="none" dirty="0">
                          <a:latin typeface="Open Sans"/>
                          <a:ea typeface="Open Sans"/>
                          <a:cs typeface="Open Sans"/>
                          <a:sym typeface="Open Sans"/>
                        </a:rPr>
                        <a:t>Delivery</a:t>
                      </a:r>
                      <a:endParaRPr sz="800" b="1" u="none" strike="noStrike" cap="none" dirty="0">
                        <a:latin typeface="Open Sans"/>
                        <a:ea typeface="Open Sans"/>
                        <a:cs typeface="Open Sans"/>
                        <a:sym typeface="Open Sans"/>
                      </a:endParaRPr>
                    </a:p>
                  </a:txBody>
                  <a:tcPr marL="68625" marR="68625" marT="68575" marB="68575">
                    <a:solidFill>
                      <a:srgbClr val="F3F3F3"/>
                    </a:solidFill>
                  </a:tcPr>
                </a:tc>
                <a:extLst>
                  <a:ext uri="{0D108BD9-81ED-4DB2-BD59-A6C34878D82A}">
                    <a16:rowId xmlns:a16="http://schemas.microsoft.com/office/drawing/2014/main" val="10000"/>
                  </a:ext>
                </a:extLst>
              </a:tr>
              <a:tr h="363222">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Design</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API and integration design for projects</a:t>
                      </a:r>
                      <a:endParaRPr sz="800"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1"/>
                  </a:ext>
                </a:extLst>
              </a:tr>
              <a:tr h="711924">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Development and Test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Project use case development and test</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Platform development (cross-project assets)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SI partner delivery management </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Development tooling and infrastructure</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 , with technical oversight from 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2"/>
                  </a:ext>
                </a:extLst>
              </a:tr>
              <a:tr h="479456">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Project Management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Day to day management of integration project activities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Management of dependencies across workstreams</a:t>
                      </a:r>
                      <a:endParaRPr sz="800" b="1"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Projects</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62CAF0"/>
                    </a:solidFill>
                  </a:tcPr>
                </a:tc>
                <a:extLst>
                  <a:ext uri="{0D108BD9-81ED-4DB2-BD59-A6C34878D82A}">
                    <a16:rowId xmlns:a16="http://schemas.microsoft.com/office/drawing/2014/main" val="10003"/>
                  </a:ext>
                </a:extLst>
              </a:tr>
              <a:tr h="479456">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Quality Assurance</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Minimum quality standards</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Go-live readiness and reviews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extLst>
                  <a:ext uri="{0D108BD9-81ED-4DB2-BD59-A6C34878D82A}">
                    <a16:rowId xmlns:a16="http://schemas.microsoft.com/office/drawing/2014/main" val="10004"/>
                  </a:ext>
                </a:extLst>
              </a:tr>
              <a:tr h="595690">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Operations</a:t>
                      </a:r>
                      <a:endParaRPr sz="800" b="1"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Maintenance, support, break-fix</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Keeping environments current</a:t>
                      </a:r>
                      <a:endParaRPr sz="800" u="none" strike="noStrike" cap="none">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a:latin typeface="Open Sans"/>
                          <a:ea typeface="Open Sans"/>
                          <a:cs typeface="Open Sans"/>
                          <a:sym typeface="Open Sans"/>
                        </a:rPr>
                        <a:t>SI partner operations management</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extLst>
                  <a:ext uri="{0D108BD9-81ED-4DB2-BD59-A6C34878D82A}">
                    <a16:rowId xmlns:a16="http://schemas.microsoft.com/office/drawing/2014/main" val="10005"/>
                  </a:ext>
                </a:extLst>
              </a:tr>
              <a:tr h="246988">
                <a:tc>
                  <a:txBody>
                    <a:bodyPr/>
                    <a:lstStyle/>
                    <a:p>
                      <a:pPr marL="0" marR="0" lvl="0" indent="0" algn="l" rtl="0">
                        <a:spcBef>
                          <a:spcPts val="0"/>
                        </a:spcBef>
                        <a:spcAft>
                          <a:spcPts val="0"/>
                        </a:spcAft>
                        <a:buClr>
                          <a:schemeClr val="dk1"/>
                        </a:buClr>
                        <a:buSzPts val="800"/>
                        <a:buFont typeface="Open Sans"/>
                        <a:buNone/>
                      </a:pPr>
                      <a:r>
                        <a:rPr lang="en" sz="800" b="1" u="none" strike="noStrike" cap="none">
                          <a:latin typeface="Open Sans"/>
                          <a:ea typeface="Open Sans"/>
                          <a:cs typeface="Open Sans"/>
                          <a:sym typeface="Open Sans"/>
                        </a:rPr>
                        <a:t>ALC Harvesting and Publishing Re-usable Assets</a:t>
                      </a:r>
                      <a:endParaRPr sz="800" b="1" u="none" strike="noStrike" cap="none">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chemeClr val="lt1"/>
                        </a:buClr>
                        <a:buSzPts val="800"/>
                        <a:buFont typeface="Open Sans"/>
                        <a:buNone/>
                      </a:pPr>
                      <a:r>
                        <a:rPr lang="en" sz="800" u="none" strike="noStrike" cap="none" dirty="0">
                          <a:solidFill>
                            <a:schemeClr val="lt1"/>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9FDE"/>
                    </a:solidFill>
                  </a:tcPr>
                </a:tc>
                <a:extLst>
                  <a:ext uri="{0D108BD9-81ED-4DB2-BD59-A6C34878D82A}">
                    <a16:rowId xmlns:a16="http://schemas.microsoft.com/office/drawing/2014/main" val="10006"/>
                  </a:ext>
                </a:extLst>
              </a:tr>
              <a:tr h="595690">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Strategy</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Platform architecture and design (e.g. environments across multiple areas)</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Platform management - including strategic architecture and roadmap</a:t>
                      </a:r>
                      <a:endParaRPr sz="800"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Product management (e.g. APIs, assets)</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7"/>
                  </a:ext>
                </a:extLst>
              </a:tr>
              <a:tr h="363222">
                <a:tc>
                  <a:txBody>
                    <a:bodyPr/>
                    <a:lstStyle/>
                    <a:p>
                      <a:pPr marL="0" marR="0" lvl="0" indent="0" algn="l" rtl="0">
                        <a:spcBef>
                          <a:spcPts val="0"/>
                        </a:spcBef>
                        <a:spcAft>
                          <a:spcPts val="0"/>
                        </a:spcAft>
                        <a:buClr>
                          <a:schemeClr val="dk1"/>
                        </a:buClr>
                        <a:buSzPts val="800"/>
                        <a:buFont typeface="Open Sans"/>
                        <a:buNone/>
                      </a:pPr>
                      <a:r>
                        <a:rPr lang="en" sz="800" b="1" u="none" strike="noStrike" cap="none" dirty="0">
                          <a:latin typeface="Open Sans"/>
                          <a:ea typeface="Open Sans"/>
                          <a:cs typeface="Open Sans"/>
                          <a:sym typeface="Open Sans"/>
                        </a:rPr>
                        <a:t>ALC Measurement</a:t>
                      </a:r>
                      <a:endParaRPr sz="800" b="1" u="none" strike="noStrike" cap="none" dirty="0">
                        <a:latin typeface="Open Sans"/>
                        <a:ea typeface="Open Sans"/>
                        <a:cs typeface="Open Sans"/>
                        <a:sym typeface="Open Sans"/>
                      </a:endParaRPr>
                    </a:p>
                    <a:p>
                      <a:pPr marL="254000" marR="0" lvl="0" indent="-152400" algn="l" rtl="0">
                        <a:spcBef>
                          <a:spcPts val="0"/>
                        </a:spcBef>
                        <a:spcAft>
                          <a:spcPts val="0"/>
                        </a:spcAft>
                        <a:buClr>
                          <a:schemeClr val="dk1"/>
                        </a:buClr>
                        <a:buSzPts val="600"/>
                        <a:buFont typeface="Open Sans"/>
                        <a:buChar char="●"/>
                      </a:pPr>
                      <a:r>
                        <a:rPr lang="en" sz="800" u="none" strike="noStrike" cap="none" dirty="0">
                          <a:latin typeface="Open Sans"/>
                          <a:ea typeface="Open Sans"/>
                          <a:cs typeface="Open Sans"/>
                          <a:sym typeface="Open Sans"/>
                        </a:rPr>
                        <a:t>Measure costs, spend, ROI, re-use, agility, speed, API adoption etc</a:t>
                      </a:r>
                      <a:endParaRPr sz="800" u="none" strike="noStrike" cap="none" dirty="0">
                        <a:latin typeface="Open Sans"/>
                        <a:ea typeface="Open Sans"/>
                        <a:cs typeface="Open Sans"/>
                        <a:sym typeface="Open Sans"/>
                      </a:endParaRPr>
                    </a:p>
                  </a:txBody>
                  <a:tcPr marL="68625" marR="68625" marT="68575" marB="68575">
                    <a:solidFill>
                      <a:srgbClr val="F3F3F3"/>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1100" u="none" strike="noStrike" cap="none" dirty="0">
                        <a:latin typeface="Open Sans"/>
                        <a:ea typeface="Open Sans"/>
                        <a:cs typeface="Open Sans"/>
                        <a:sym typeface="Open Sans"/>
                      </a:endParaRPr>
                    </a:p>
                  </a:txBody>
                  <a:tcPr marL="68625" marR="68625" marT="68575" marB="68575">
                    <a:solidFill>
                      <a:srgbClr val="00A0DF"/>
                    </a:solidFill>
                  </a:tcPr>
                </a:tc>
                <a:tc>
                  <a:txBody>
                    <a:bodyPr/>
                    <a:lstStyle/>
                    <a:p>
                      <a:pPr marL="0" marR="0" lvl="0" indent="0" algn="l" rtl="0">
                        <a:spcBef>
                          <a:spcPts val="0"/>
                        </a:spcBef>
                        <a:spcAft>
                          <a:spcPts val="0"/>
                        </a:spcAft>
                        <a:buClr>
                          <a:srgbClr val="FFFFFF"/>
                        </a:buClr>
                        <a:buSzPts val="800"/>
                        <a:buFont typeface="Open Sans"/>
                        <a:buNone/>
                      </a:pPr>
                      <a:r>
                        <a:rPr lang="en" sz="800" u="none" strike="noStrike" cap="none" dirty="0">
                          <a:solidFill>
                            <a:srgbClr val="FFFFFF"/>
                          </a:solidFill>
                          <a:latin typeface="Open Sans"/>
                          <a:ea typeface="Open Sans"/>
                          <a:cs typeface="Open Sans"/>
                          <a:sym typeface="Open Sans"/>
                        </a:rPr>
                        <a:t>C4E</a:t>
                      </a:r>
                      <a:endParaRPr sz="800" u="none" strike="noStrike" cap="none" dirty="0">
                        <a:solidFill>
                          <a:srgbClr val="FFFFFF"/>
                        </a:solidFill>
                        <a:latin typeface="Open Sans"/>
                        <a:ea typeface="Open Sans"/>
                        <a:cs typeface="Open Sans"/>
                        <a:sym typeface="Open Sans"/>
                      </a:endParaRPr>
                    </a:p>
                  </a:txBody>
                  <a:tcPr marL="68625" marR="68625" marT="68575" marB="68575">
                    <a:solidFill>
                      <a:srgbClr val="00A0DF"/>
                    </a:solidFill>
                  </a:tcPr>
                </a:tc>
                <a:extLst>
                  <a:ext uri="{0D108BD9-81ED-4DB2-BD59-A6C34878D82A}">
                    <a16:rowId xmlns:a16="http://schemas.microsoft.com/office/drawing/2014/main" val="10008"/>
                  </a:ext>
                </a:extLst>
              </a:tr>
            </a:tbl>
          </a:graphicData>
        </a:graphic>
      </p:graphicFrame>
      <p:sp>
        <p:nvSpPr>
          <p:cNvPr id="517" name="Google Shape;517;p44"/>
          <p:cNvSpPr txBox="1">
            <a:spLocks noGrp="1"/>
          </p:cNvSpPr>
          <p:nvPr>
            <p:ph type="title"/>
          </p:nvPr>
        </p:nvSpPr>
        <p:spPr>
          <a:xfrm>
            <a:off x="457203" y="0"/>
            <a:ext cx="7199100" cy="67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1100"/>
              <a:buFont typeface="Open Sans"/>
              <a:buNone/>
            </a:pPr>
            <a:r>
              <a:rPr lang="en" dirty="0"/>
              <a:t>C4E Operating Models Detail</a:t>
            </a:r>
            <a:endParaRPr dirty="0"/>
          </a:p>
        </p:txBody>
      </p:sp>
      <p:sp>
        <p:nvSpPr>
          <p:cNvPr id="518" name="Google Shape;518;p44"/>
          <p:cNvSpPr txBox="1"/>
          <p:nvPr/>
        </p:nvSpPr>
        <p:spPr>
          <a:xfrm>
            <a:off x="1952075" y="2689450"/>
            <a:ext cx="1766100" cy="330900"/>
          </a:xfrm>
          <a:prstGeom prst="rect">
            <a:avLst/>
          </a:prstGeom>
          <a:noFill/>
          <a:ln>
            <a:noFill/>
          </a:ln>
        </p:spPr>
        <p:txBody>
          <a:bodyPr spcFirstLastPara="1" wrap="square" lIns="91475" tIns="91475" rIns="91475" bIns="91475" anchor="t" anchorCtr="0">
            <a:noAutofit/>
          </a:bodyPr>
          <a:lstStyle/>
          <a:p>
            <a:pPr marL="342900" marR="0" lvl="0" indent="-215900" algn="l" rtl="0">
              <a:spcBef>
                <a:spcPts val="0"/>
              </a:spcBef>
              <a:spcAft>
                <a:spcPts val="0"/>
              </a:spcAft>
              <a:buClr>
                <a:schemeClr val="dk1"/>
              </a:buClr>
              <a:buSzPts val="600"/>
              <a:buFont typeface="Open Sans"/>
              <a:buChar char="●"/>
            </a:pPr>
            <a:r>
              <a:rPr lang="en" sz="800" b="0" i="0" u="none" strike="noStrike" cap="none">
                <a:solidFill>
                  <a:schemeClr val="dk1"/>
                </a:solidFill>
                <a:latin typeface="Open Sans"/>
                <a:ea typeface="Open Sans"/>
                <a:cs typeface="Open Sans"/>
                <a:sym typeface="Open Sans"/>
              </a:rPr>
              <a:t>Ongoing quality and continuous improvement</a:t>
            </a:r>
            <a:endParaRPr sz="1400" b="0" i="0" u="none" strike="noStrike" cap="none">
              <a:solidFill>
                <a:schemeClr val="dk1"/>
              </a:solidFill>
              <a:latin typeface="Arial"/>
              <a:ea typeface="Arial"/>
              <a:cs typeface="Arial"/>
              <a:sym typeface="Aria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0"/>
          <p:cNvSpPr/>
          <p:nvPr/>
        </p:nvSpPr>
        <p:spPr>
          <a:xfrm>
            <a:off x="2863480" y="3864589"/>
            <a:ext cx="617700" cy="617100"/>
          </a:xfrm>
          <a:prstGeom prst="ellipse">
            <a:avLst/>
          </a:prstGeom>
          <a:solidFill>
            <a:srgbClr val="FFFFFF"/>
          </a:solidFill>
          <a:ln>
            <a:noFill/>
          </a:ln>
          <a:effectLst>
            <a:outerShdw blurRad="139700" dist="12700" dir="2700000" algn="tl" rotWithShape="0">
              <a:srgbClr val="000000">
                <a:alpha val="157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cxnSp>
        <p:nvCxnSpPr>
          <p:cNvPr id="667" name="Google Shape;667;p50"/>
          <p:cNvCxnSpPr/>
          <p:nvPr/>
        </p:nvCxnSpPr>
        <p:spPr>
          <a:xfrm rot="10800000" flipH="1">
            <a:off x="2157161" y="1498029"/>
            <a:ext cx="639000" cy="5700"/>
          </a:xfrm>
          <a:prstGeom prst="straightConnector1">
            <a:avLst/>
          </a:prstGeom>
          <a:noFill/>
          <a:ln w="12700" cap="flat" cmpd="sng">
            <a:solidFill>
              <a:schemeClr val="dk2"/>
            </a:solidFill>
            <a:prstDash val="dot"/>
            <a:round/>
            <a:headEnd type="none" w="sm" len="sm"/>
            <a:tailEnd type="none" w="sm" len="sm"/>
          </a:ln>
        </p:spPr>
      </p:cxnSp>
      <p:sp>
        <p:nvSpPr>
          <p:cNvPr id="668" name="Google Shape;668;p50"/>
          <p:cNvSpPr/>
          <p:nvPr/>
        </p:nvSpPr>
        <p:spPr>
          <a:xfrm>
            <a:off x="2383" y="4539"/>
            <a:ext cx="1200" cy="1200"/>
          </a:xfrm>
          <a:prstGeom prst="rect">
            <a:avLst/>
          </a:prstGeom>
          <a:solidFill>
            <a:srgbClr val="FFFFFF"/>
          </a:solidFill>
          <a:ln>
            <a:noFill/>
          </a:ln>
        </p:spPr>
        <p:txBody>
          <a:bodyPr spcFirstLastPara="1" wrap="square" lIns="68500" tIns="68500" rIns="68500" bIns="685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Salesforce Sans"/>
              <a:ea typeface="Salesforce Sans"/>
              <a:cs typeface="Salesforce Sans"/>
              <a:sym typeface="Salesforce Sans"/>
            </a:endParaRPr>
          </a:p>
        </p:txBody>
      </p:sp>
      <p:cxnSp>
        <p:nvCxnSpPr>
          <p:cNvPr id="669" name="Google Shape;669;p50"/>
          <p:cNvCxnSpPr/>
          <p:nvPr/>
        </p:nvCxnSpPr>
        <p:spPr>
          <a:xfrm>
            <a:off x="5882881" y="2829663"/>
            <a:ext cx="222900" cy="0"/>
          </a:xfrm>
          <a:prstGeom prst="straightConnector1">
            <a:avLst/>
          </a:prstGeom>
          <a:noFill/>
          <a:ln w="12700" cap="flat" cmpd="sng">
            <a:solidFill>
              <a:schemeClr val="dk2"/>
            </a:solidFill>
            <a:prstDash val="dot"/>
            <a:round/>
            <a:headEnd type="none" w="sm" len="sm"/>
            <a:tailEnd type="none" w="sm" len="sm"/>
          </a:ln>
        </p:spPr>
      </p:cxnSp>
      <p:sp>
        <p:nvSpPr>
          <p:cNvPr id="670" name="Google Shape;670;p50"/>
          <p:cNvSpPr txBox="1">
            <a:spLocks noGrp="1"/>
          </p:cNvSpPr>
          <p:nvPr>
            <p:ph type="sldNum" idx="12"/>
          </p:nvPr>
        </p:nvSpPr>
        <p:spPr>
          <a:xfrm>
            <a:off x="8164965" y="4752051"/>
            <a:ext cx="513600" cy="273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671" name="Google Shape;671;p50"/>
          <p:cNvSpPr/>
          <p:nvPr/>
        </p:nvSpPr>
        <p:spPr>
          <a:xfrm>
            <a:off x="6180001" y="996975"/>
            <a:ext cx="23055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dirty="0">
                <a:solidFill>
                  <a:schemeClr val="dk1"/>
                </a:solidFill>
                <a:latin typeface="Salesforce Sans"/>
                <a:ea typeface="Salesforce Sans"/>
                <a:cs typeface="Salesforce Sans"/>
                <a:sym typeface="Salesforce Sans"/>
              </a:rPr>
              <a:t>API</a:t>
            </a:r>
            <a:r>
              <a:rPr lang="en" sz="800" b="1" i="0" u="none" strike="noStrike" cap="none" dirty="0">
                <a:solidFill>
                  <a:schemeClr val="dk1"/>
                </a:solidFill>
                <a:latin typeface="Salesforce Sans"/>
                <a:ea typeface="Salesforce Sans"/>
                <a:cs typeface="Salesforce Sans"/>
                <a:sym typeface="Salesforce Sans"/>
              </a:rPr>
              <a:t> </a:t>
            </a:r>
            <a:r>
              <a:rPr lang="en" sz="800" b="1" i="0" u="none" strike="noStrike" cap="none" dirty="0" smtClean="0">
                <a:solidFill>
                  <a:schemeClr val="dk1"/>
                </a:solidFill>
                <a:latin typeface="Salesforce Sans"/>
                <a:ea typeface="Salesforce Sans"/>
                <a:cs typeface="Salesforce Sans"/>
                <a:sym typeface="Salesforce Sans"/>
              </a:rPr>
              <a:t>Solution Architect</a:t>
            </a:r>
            <a:endParaRPr sz="800" b="0" i="0" u="none" strike="noStrike" cap="none" dirty="0">
              <a:solidFill>
                <a:schemeClr val="dk1"/>
              </a:solidFill>
              <a:latin typeface="Salesforce Sans"/>
              <a:ea typeface="Salesforce Sans"/>
              <a:cs typeface="Salesforce Sans"/>
              <a:sym typeface="Salesforce Sans"/>
            </a:endParaRPr>
          </a:p>
        </p:txBody>
      </p:sp>
      <p:sp>
        <p:nvSpPr>
          <p:cNvPr id="672" name="Google Shape;672;p50"/>
          <p:cNvSpPr txBox="1"/>
          <p:nvPr/>
        </p:nvSpPr>
        <p:spPr>
          <a:xfrm>
            <a:off x="6242925" y="1152902"/>
            <a:ext cx="2708400" cy="9858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Provide primary technical oversight throughout the API lifecycle</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a:solidFill>
                  <a:schemeClr val="dk2"/>
                </a:solidFill>
                <a:latin typeface="Salesforce Sans"/>
                <a:ea typeface="Salesforce Sans"/>
                <a:cs typeface="Salesforce Sans"/>
                <a:sym typeface="Salesforce Sans"/>
              </a:rPr>
              <a:t>On-board developers</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a:solidFill>
                  <a:schemeClr val="dk2"/>
                </a:solidFill>
                <a:latin typeface="Salesforce Sans"/>
                <a:ea typeface="Salesforce Sans"/>
                <a:cs typeface="Salesforce Sans"/>
                <a:sym typeface="Salesforce Sans"/>
              </a:rPr>
              <a:t>Manage best practices &amp; r</a:t>
            </a:r>
            <a:r>
              <a:rPr lang="en" sz="800" b="0" i="0" u="none" strike="noStrike" cap="none">
                <a:solidFill>
                  <a:schemeClr val="dk2"/>
                </a:solidFill>
                <a:latin typeface="Salesforce Sans"/>
                <a:ea typeface="Salesforce Sans"/>
                <a:cs typeface="Salesforce Sans"/>
                <a:sym typeface="Salesforce Sans"/>
              </a:rPr>
              <a:t>eview architecture designs</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b="0" i="0" u="none" strike="noStrike" cap="none">
                <a:solidFill>
                  <a:schemeClr val="dk2"/>
                </a:solidFill>
                <a:latin typeface="Salesforce Sans"/>
                <a:ea typeface="Salesforce Sans"/>
                <a:cs typeface="Salesforce Sans"/>
                <a:sym typeface="Salesforce Sans"/>
              </a:rPr>
              <a:t>Review feedback on existing assets and contribute to update decision</a:t>
            </a:r>
            <a:endParaRPr sz="800" b="0" i="0" u="none" strike="noStrike" cap="none">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Font typeface="Arial"/>
              <a:buChar char="•"/>
            </a:pPr>
            <a:r>
              <a:rPr lang="en" sz="800" b="0" i="0" u="none" strike="noStrike" cap="none">
                <a:solidFill>
                  <a:schemeClr val="dk2"/>
                </a:solidFill>
                <a:latin typeface="Salesforce Sans"/>
                <a:ea typeface="Salesforce Sans"/>
                <a:cs typeface="Salesforce Sans"/>
                <a:sym typeface="Salesforce Sans"/>
              </a:rPr>
              <a:t>Conduct design &amp; code reviews</a:t>
            </a:r>
            <a:endParaRPr sz="800" b="0" i="0" u="none" strike="noStrike" cap="none">
              <a:solidFill>
                <a:schemeClr val="dk2"/>
              </a:solidFill>
              <a:latin typeface="Salesforce Sans"/>
              <a:ea typeface="Salesforce Sans"/>
              <a:cs typeface="Salesforce Sans"/>
              <a:sym typeface="Salesforce Sans"/>
            </a:endParaRPr>
          </a:p>
        </p:txBody>
      </p:sp>
      <p:sp>
        <p:nvSpPr>
          <p:cNvPr id="673" name="Google Shape;673;p50"/>
          <p:cNvSpPr/>
          <p:nvPr/>
        </p:nvSpPr>
        <p:spPr>
          <a:xfrm>
            <a:off x="6242921" y="3573401"/>
            <a:ext cx="21300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a:solidFill>
                  <a:schemeClr val="dk1"/>
                </a:solidFill>
                <a:latin typeface="Salesforce Sans"/>
                <a:ea typeface="Salesforce Sans"/>
                <a:cs typeface="Salesforce Sans"/>
                <a:sym typeface="Salesforce Sans"/>
              </a:rPr>
              <a:t>Platform Engineer</a:t>
            </a:r>
            <a:r>
              <a:rPr lang="en" sz="800" b="1" i="0" u="none" strike="noStrike" cap="none">
                <a:solidFill>
                  <a:schemeClr val="dk1"/>
                </a:solidFill>
                <a:latin typeface="Salesforce Sans"/>
                <a:ea typeface="Salesforce Sans"/>
                <a:cs typeface="Salesforce Sans"/>
                <a:sym typeface="Salesforce Sans"/>
              </a:rPr>
              <a:t> </a:t>
            </a:r>
            <a:endParaRPr sz="800" b="0" i="0" u="none" strike="noStrike" cap="none">
              <a:solidFill>
                <a:schemeClr val="dk1"/>
              </a:solidFill>
              <a:latin typeface="Salesforce Sans"/>
              <a:ea typeface="Salesforce Sans"/>
              <a:cs typeface="Salesforce Sans"/>
              <a:sym typeface="Salesforce Sans"/>
            </a:endParaRPr>
          </a:p>
        </p:txBody>
      </p:sp>
      <p:sp>
        <p:nvSpPr>
          <p:cNvPr id="674" name="Google Shape;674;p50"/>
          <p:cNvSpPr txBox="1"/>
          <p:nvPr/>
        </p:nvSpPr>
        <p:spPr>
          <a:xfrm>
            <a:off x="6242921" y="3775614"/>
            <a:ext cx="2427600" cy="4152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Ensure the stability of deployment and management planes of the Anypoint Platform</a:t>
            </a:r>
            <a:endParaRPr sz="80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Char char="•"/>
            </a:pPr>
            <a:r>
              <a:rPr lang="en" sz="800">
                <a:solidFill>
                  <a:schemeClr val="dk2"/>
                </a:solidFill>
                <a:latin typeface="Salesforce Sans"/>
                <a:ea typeface="Salesforce Sans"/>
                <a:cs typeface="Salesforce Sans"/>
                <a:sym typeface="Salesforce Sans"/>
              </a:rPr>
              <a:t>Manage Exchange access</a:t>
            </a:r>
            <a:endParaRPr sz="800">
              <a:solidFill>
                <a:schemeClr val="dk2"/>
              </a:solidFill>
              <a:latin typeface="Salesforce Sans"/>
              <a:ea typeface="Salesforce Sans"/>
              <a:cs typeface="Salesforce Sans"/>
              <a:sym typeface="Salesforce Sans"/>
            </a:endParaRPr>
          </a:p>
        </p:txBody>
      </p:sp>
      <p:cxnSp>
        <p:nvCxnSpPr>
          <p:cNvPr id="675" name="Google Shape;675;p50"/>
          <p:cNvCxnSpPr/>
          <p:nvPr/>
        </p:nvCxnSpPr>
        <p:spPr>
          <a:xfrm>
            <a:off x="6106747" y="3573410"/>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76" name="Google Shape;676;p50"/>
          <p:cNvSpPr/>
          <p:nvPr/>
        </p:nvSpPr>
        <p:spPr>
          <a:xfrm>
            <a:off x="308124" y="3585063"/>
            <a:ext cx="18417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Salesforce Sans"/>
                <a:ea typeface="Salesforce Sans"/>
                <a:cs typeface="Salesforce Sans"/>
                <a:sym typeface="Salesforce Sans"/>
              </a:rPr>
              <a:t>P</a:t>
            </a:r>
            <a:r>
              <a:rPr lang="en" sz="800" b="1">
                <a:solidFill>
                  <a:schemeClr val="dk1"/>
                </a:solidFill>
                <a:latin typeface="Salesforce Sans"/>
                <a:ea typeface="Salesforce Sans"/>
                <a:cs typeface="Salesforce Sans"/>
                <a:sym typeface="Salesforce Sans"/>
              </a:rPr>
              <a:t>latform Owner</a:t>
            </a:r>
            <a:endParaRPr sz="800" b="0" i="0" u="none" strike="noStrike" cap="none">
              <a:solidFill>
                <a:schemeClr val="dk1"/>
              </a:solidFill>
              <a:latin typeface="Salesforce Sans"/>
              <a:ea typeface="Salesforce Sans"/>
              <a:cs typeface="Salesforce Sans"/>
              <a:sym typeface="Salesforce Sans"/>
            </a:endParaRPr>
          </a:p>
        </p:txBody>
      </p:sp>
      <p:sp>
        <p:nvSpPr>
          <p:cNvPr id="677" name="Google Shape;677;p50"/>
          <p:cNvSpPr txBox="1"/>
          <p:nvPr/>
        </p:nvSpPr>
        <p:spPr>
          <a:xfrm>
            <a:off x="246484" y="3751501"/>
            <a:ext cx="1819500" cy="988500"/>
          </a:xfrm>
          <a:prstGeom prst="rect">
            <a:avLst/>
          </a:prstGeom>
          <a:noFill/>
          <a:ln>
            <a:noFill/>
          </a:ln>
        </p:spPr>
        <p:txBody>
          <a:bodyPr spcFirstLastPara="1" wrap="square" lIns="0" tIns="0" rIns="0" bIns="0" anchor="t" anchorCtr="0">
            <a:noAutofit/>
          </a:bodyPr>
          <a:lstStyle/>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Own the Anypoint Platform and its roadmap</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Ensure the stability of deployment and management planes of the Anypoint Platform</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Manage Exchange access</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Ensure that all connectivity requirements are met</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endParaRPr sz="800">
              <a:solidFill>
                <a:schemeClr val="dk2"/>
              </a:solidFill>
              <a:latin typeface="Salesforce Sans"/>
              <a:ea typeface="Salesforce Sans"/>
              <a:cs typeface="Salesforce Sans"/>
              <a:sym typeface="Salesforce Sans"/>
            </a:endParaRPr>
          </a:p>
        </p:txBody>
      </p:sp>
      <p:cxnSp>
        <p:nvCxnSpPr>
          <p:cNvPr id="678" name="Google Shape;678;p50"/>
          <p:cNvCxnSpPr/>
          <p:nvPr/>
        </p:nvCxnSpPr>
        <p:spPr>
          <a:xfrm>
            <a:off x="2157161" y="3752852"/>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79" name="Google Shape;679;p50"/>
          <p:cNvCxnSpPr/>
          <p:nvPr/>
        </p:nvCxnSpPr>
        <p:spPr>
          <a:xfrm>
            <a:off x="2166186" y="4093346"/>
            <a:ext cx="639000" cy="0"/>
          </a:xfrm>
          <a:prstGeom prst="straightConnector1">
            <a:avLst/>
          </a:prstGeom>
          <a:noFill/>
          <a:ln w="12700" cap="flat" cmpd="sng">
            <a:solidFill>
              <a:schemeClr val="dk2"/>
            </a:solidFill>
            <a:prstDash val="dot"/>
            <a:round/>
            <a:headEnd type="none" w="sm" len="sm"/>
            <a:tailEnd type="none" w="sm" len="sm"/>
          </a:ln>
        </p:spPr>
      </p:cxnSp>
      <p:cxnSp>
        <p:nvCxnSpPr>
          <p:cNvPr id="680" name="Google Shape;680;p50"/>
          <p:cNvCxnSpPr/>
          <p:nvPr/>
        </p:nvCxnSpPr>
        <p:spPr>
          <a:xfrm>
            <a:off x="5537004" y="1557817"/>
            <a:ext cx="568800" cy="0"/>
          </a:xfrm>
          <a:prstGeom prst="straightConnector1">
            <a:avLst/>
          </a:prstGeom>
          <a:noFill/>
          <a:ln w="12700" cap="flat" cmpd="sng">
            <a:solidFill>
              <a:schemeClr val="dk2"/>
            </a:solidFill>
            <a:prstDash val="dot"/>
            <a:round/>
            <a:headEnd type="none" w="sm" len="sm"/>
            <a:tailEnd type="none" w="sm" len="sm"/>
          </a:ln>
        </p:spPr>
      </p:cxnSp>
      <p:cxnSp>
        <p:nvCxnSpPr>
          <p:cNvPr id="681" name="Google Shape;681;p50"/>
          <p:cNvCxnSpPr/>
          <p:nvPr/>
        </p:nvCxnSpPr>
        <p:spPr>
          <a:xfrm>
            <a:off x="6108141" y="1054059"/>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82" name="Google Shape;682;p50"/>
          <p:cNvCxnSpPr/>
          <p:nvPr/>
        </p:nvCxnSpPr>
        <p:spPr>
          <a:xfrm>
            <a:off x="5405390" y="4147433"/>
            <a:ext cx="700500" cy="0"/>
          </a:xfrm>
          <a:prstGeom prst="straightConnector1">
            <a:avLst/>
          </a:prstGeom>
          <a:noFill/>
          <a:ln w="12700" cap="flat" cmpd="sng">
            <a:solidFill>
              <a:schemeClr val="dk2"/>
            </a:solidFill>
            <a:prstDash val="dot"/>
            <a:round/>
            <a:headEnd type="none" w="sm" len="sm"/>
            <a:tailEnd type="none" w="sm" len="sm"/>
          </a:ln>
        </p:spPr>
      </p:cxnSp>
      <p:sp>
        <p:nvSpPr>
          <p:cNvPr id="683" name="Google Shape;683;p50"/>
          <p:cNvSpPr/>
          <p:nvPr/>
        </p:nvSpPr>
        <p:spPr>
          <a:xfrm>
            <a:off x="3535265" y="2209911"/>
            <a:ext cx="1330500" cy="1329000"/>
          </a:xfrm>
          <a:prstGeom prst="ellipse">
            <a:avLst/>
          </a:prstGeom>
          <a:solidFill>
            <a:schemeClr val="dk1"/>
          </a:solidFill>
          <a:ln>
            <a:noFill/>
          </a:ln>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4"/>
              </a:solidFill>
              <a:latin typeface="Salesforce Sans"/>
              <a:ea typeface="Salesforce Sans"/>
              <a:cs typeface="Salesforce Sans"/>
              <a:sym typeface="Salesforce Sans"/>
            </a:endParaRPr>
          </a:p>
        </p:txBody>
      </p:sp>
      <p:sp>
        <p:nvSpPr>
          <p:cNvPr id="684" name="Google Shape;684;p50"/>
          <p:cNvSpPr txBox="1"/>
          <p:nvPr/>
        </p:nvSpPr>
        <p:spPr>
          <a:xfrm>
            <a:off x="3757776" y="2584702"/>
            <a:ext cx="847800" cy="591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dirty="0" smtClean="0">
                <a:solidFill>
                  <a:schemeClr val="lt1"/>
                </a:solidFill>
                <a:latin typeface="Salesforce Sans"/>
                <a:ea typeface="Salesforce Sans"/>
                <a:cs typeface="Salesforce Sans"/>
                <a:sym typeface="Salesforce Sans"/>
              </a:rPr>
              <a:t>C4E</a:t>
            </a:r>
            <a:endParaRPr sz="1300" b="1" dirty="0">
              <a:solidFill>
                <a:schemeClr val="lt1"/>
              </a:solidFill>
              <a:latin typeface="Salesforce Sans"/>
              <a:ea typeface="Salesforce Sans"/>
              <a:cs typeface="Salesforce Sans"/>
              <a:sym typeface="Salesforce Sans"/>
            </a:endParaRPr>
          </a:p>
          <a:p>
            <a:pPr marL="0" marR="0" lvl="0" indent="0" algn="ctr" rtl="0">
              <a:lnSpc>
                <a:spcPct val="100000"/>
              </a:lnSpc>
              <a:spcBef>
                <a:spcPts val="0"/>
              </a:spcBef>
              <a:spcAft>
                <a:spcPts val="0"/>
              </a:spcAft>
              <a:buClr>
                <a:srgbClr val="000000"/>
              </a:buClr>
              <a:buSzPts val="1300"/>
              <a:buFont typeface="Arial"/>
              <a:buNone/>
            </a:pPr>
            <a:r>
              <a:rPr lang="en" sz="1300" b="1" dirty="0">
                <a:solidFill>
                  <a:schemeClr val="lt1"/>
                </a:solidFill>
                <a:latin typeface="Salesforce Sans"/>
                <a:ea typeface="Salesforce Sans"/>
                <a:cs typeface="Salesforce Sans"/>
                <a:sym typeface="Salesforce Sans"/>
              </a:rPr>
              <a:t>(Mulesoft View)</a:t>
            </a:r>
            <a:endParaRPr sz="1300" b="1" dirty="0">
              <a:solidFill>
                <a:schemeClr val="lt1"/>
              </a:solidFill>
              <a:latin typeface="Salesforce Sans"/>
              <a:ea typeface="Salesforce Sans"/>
              <a:cs typeface="Salesforce Sans"/>
              <a:sym typeface="Salesforce Sans"/>
            </a:endParaRPr>
          </a:p>
        </p:txBody>
      </p:sp>
      <p:sp>
        <p:nvSpPr>
          <p:cNvPr id="685" name="Google Shape;685;p50"/>
          <p:cNvSpPr txBox="1"/>
          <p:nvPr/>
        </p:nvSpPr>
        <p:spPr>
          <a:xfrm>
            <a:off x="2918188" y="2017048"/>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6" name="Google Shape;686;p50"/>
          <p:cNvSpPr txBox="1"/>
          <p:nvPr/>
        </p:nvSpPr>
        <p:spPr>
          <a:xfrm>
            <a:off x="2506844" y="3272876"/>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7" name="Google Shape;687;p50"/>
          <p:cNvSpPr txBox="1"/>
          <p:nvPr/>
        </p:nvSpPr>
        <p:spPr>
          <a:xfrm>
            <a:off x="4646868" y="4571351"/>
            <a:ext cx="683100" cy="1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2"/>
              </a:solidFill>
              <a:latin typeface="Salesforce Sans"/>
              <a:ea typeface="Salesforce Sans"/>
              <a:cs typeface="Salesforce Sans"/>
              <a:sym typeface="Salesforce Sans"/>
            </a:endParaRPr>
          </a:p>
        </p:txBody>
      </p:sp>
      <p:sp>
        <p:nvSpPr>
          <p:cNvPr id="688" name="Google Shape;688;p50"/>
          <p:cNvSpPr/>
          <p:nvPr/>
        </p:nvSpPr>
        <p:spPr>
          <a:xfrm>
            <a:off x="6180001" y="2204725"/>
            <a:ext cx="27084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Salesforce Sans"/>
                <a:ea typeface="Salesforce Sans"/>
                <a:cs typeface="Salesforce Sans"/>
                <a:sym typeface="Salesforce Sans"/>
              </a:rPr>
              <a:t>API </a:t>
            </a:r>
            <a:r>
              <a:rPr lang="en" sz="800" b="1">
                <a:solidFill>
                  <a:schemeClr val="dk1"/>
                </a:solidFill>
                <a:latin typeface="Salesforce Sans"/>
                <a:ea typeface="Salesforce Sans"/>
                <a:cs typeface="Salesforce Sans"/>
                <a:sym typeface="Salesforce Sans"/>
              </a:rPr>
              <a:t>Developer / Delivery Teams</a:t>
            </a:r>
            <a:endParaRPr sz="800" b="0" i="0" u="none" strike="noStrike" cap="none">
              <a:solidFill>
                <a:schemeClr val="dk1"/>
              </a:solidFill>
              <a:latin typeface="Salesforce Sans"/>
              <a:ea typeface="Salesforce Sans"/>
              <a:cs typeface="Salesforce Sans"/>
              <a:sym typeface="Salesforce Sans"/>
            </a:endParaRPr>
          </a:p>
        </p:txBody>
      </p:sp>
      <p:sp>
        <p:nvSpPr>
          <p:cNvPr id="689" name="Google Shape;689;p50"/>
          <p:cNvSpPr txBox="1"/>
          <p:nvPr/>
        </p:nvSpPr>
        <p:spPr>
          <a:xfrm>
            <a:off x="6179996" y="2322120"/>
            <a:ext cx="2488500" cy="1132500"/>
          </a:xfrm>
          <a:prstGeom prst="rect">
            <a:avLst/>
          </a:prstGeom>
          <a:noFill/>
          <a:ln>
            <a:noFill/>
          </a:ln>
        </p:spPr>
        <p:txBody>
          <a:bodyPr spcFirstLastPara="1" wrap="square" lIns="0" tIns="0" rIns="0" bIns="0" anchor="t" anchorCtr="0">
            <a:noAutofit/>
          </a:bodyPr>
          <a:lstStyle/>
          <a:p>
            <a:pPr marL="127000" marR="0" lvl="0" indent="-127000" algn="l" rtl="0">
              <a:lnSpc>
                <a:spcPct val="110000"/>
              </a:lnSpc>
              <a:spcBef>
                <a:spcPts val="0"/>
              </a:spcBef>
              <a:spcAft>
                <a:spcPts val="0"/>
              </a:spcAft>
              <a:buClr>
                <a:schemeClr val="dk2"/>
              </a:buClr>
              <a:buSzPts val="800"/>
              <a:buChar char="•"/>
            </a:pPr>
            <a:r>
              <a:rPr lang="en" sz="800" dirty="0">
                <a:solidFill>
                  <a:schemeClr val="dk2"/>
                </a:solidFill>
                <a:latin typeface="Salesforce Sans"/>
                <a:ea typeface="Salesforce Sans"/>
                <a:cs typeface="Salesforce Sans"/>
                <a:sym typeface="Salesforce Sans"/>
              </a:rPr>
              <a:t>Design and develop solutions in accordance with </a:t>
            </a:r>
            <a:r>
              <a:rPr lang="en" sz="800" dirty="0" err="1">
                <a:solidFill>
                  <a:schemeClr val="dk2"/>
                </a:solidFill>
                <a:latin typeface="Salesforce Sans"/>
                <a:ea typeface="Salesforce Sans"/>
                <a:cs typeface="Salesforce Sans"/>
                <a:sym typeface="Salesforce Sans"/>
              </a:rPr>
              <a:t>CoE</a:t>
            </a:r>
            <a:r>
              <a:rPr lang="en" sz="800" dirty="0">
                <a:solidFill>
                  <a:schemeClr val="dk2"/>
                </a:solidFill>
                <a:latin typeface="Salesforce Sans"/>
                <a:ea typeface="Salesforce Sans"/>
                <a:cs typeface="Salesforce Sans"/>
                <a:sym typeface="Salesforce Sans"/>
              </a:rPr>
              <a:t> guidelines and best practices</a:t>
            </a:r>
            <a:endParaRPr sz="800" dirty="0">
              <a:solidFill>
                <a:schemeClr val="dk2"/>
              </a:solidFill>
              <a:latin typeface="Salesforce Sans"/>
              <a:ea typeface="Salesforce Sans"/>
              <a:cs typeface="Salesforce Sans"/>
              <a:sym typeface="Salesforce Sans"/>
            </a:endParaRPr>
          </a:p>
          <a:p>
            <a:pPr marL="127000" marR="0" lvl="0" indent="-127000" algn="l" rtl="0">
              <a:lnSpc>
                <a:spcPct val="110000"/>
              </a:lnSpc>
              <a:spcBef>
                <a:spcPts val="0"/>
              </a:spcBef>
              <a:spcAft>
                <a:spcPts val="0"/>
              </a:spcAft>
              <a:buClr>
                <a:schemeClr val="dk2"/>
              </a:buClr>
              <a:buSzPts val="800"/>
              <a:buChar char="•"/>
            </a:pPr>
            <a:r>
              <a:rPr lang="en" sz="800" dirty="0">
                <a:solidFill>
                  <a:schemeClr val="dk2"/>
                </a:solidFill>
                <a:latin typeface="Salesforce Sans"/>
                <a:ea typeface="Salesforce Sans"/>
                <a:cs typeface="Salesforce Sans"/>
                <a:sym typeface="Salesforce Sans"/>
              </a:rPr>
              <a:t>Ensure that solutions provided by the C4E are highly reusable</a:t>
            </a:r>
            <a:endParaRPr sz="800" dirty="0">
              <a:solidFill>
                <a:schemeClr val="dk2"/>
              </a:solidFill>
              <a:latin typeface="Salesforce Sans"/>
              <a:ea typeface="Salesforce Sans"/>
              <a:cs typeface="Salesforce Sans"/>
              <a:sym typeface="Salesforce Sans"/>
            </a:endParaRPr>
          </a:p>
          <a:p>
            <a:pPr marL="342900" marR="0" lvl="0" indent="0" algn="l" rtl="0">
              <a:lnSpc>
                <a:spcPct val="100000"/>
              </a:lnSpc>
              <a:spcBef>
                <a:spcPts val="200"/>
              </a:spcBef>
              <a:spcAft>
                <a:spcPts val="0"/>
              </a:spcAft>
              <a:buNone/>
            </a:pPr>
            <a:endParaRPr sz="800" dirty="0">
              <a:solidFill>
                <a:schemeClr val="dk2"/>
              </a:solidFill>
              <a:latin typeface="Salesforce Sans"/>
              <a:ea typeface="Salesforce Sans"/>
              <a:cs typeface="Salesforce Sans"/>
              <a:sym typeface="Salesforce Sans"/>
            </a:endParaRPr>
          </a:p>
        </p:txBody>
      </p:sp>
      <p:cxnSp>
        <p:nvCxnSpPr>
          <p:cNvPr id="690" name="Google Shape;690;p50"/>
          <p:cNvCxnSpPr/>
          <p:nvPr/>
        </p:nvCxnSpPr>
        <p:spPr>
          <a:xfrm>
            <a:off x="6106747" y="2279154"/>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91" name="Google Shape;691;p50"/>
          <p:cNvSpPr/>
          <p:nvPr/>
        </p:nvSpPr>
        <p:spPr>
          <a:xfrm>
            <a:off x="310533" y="2069669"/>
            <a:ext cx="22020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dirty="0">
                <a:solidFill>
                  <a:schemeClr val="dk1"/>
                </a:solidFill>
                <a:latin typeface="Salesforce Sans"/>
                <a:ea typeface="Salesforce Sans"/>
                <a:cs typeface="Salesforce Sans"/>
                <a:sym typeface="Salesforce Sans"/>
              </a:rPr>
              <a:t>Data Integration </a:t>
            </a:r>
            <a:r>
              <a:rPr lang="en" sz="800" b="1" dirty="0" smtClean="0">
                <a:solidFill>
                  <a:schemeClr val="dk1"/>
                </a:solidFill>
                <a:latin typeface="Salesforce Sans"/>
                <a:ea typeface="Salesforce Sans"/>
                <a:cs typeface="Salesforce Sans"/>
                <a:sym typeface="Salesforce Sans"/>
              </a:rPr>
              <a:t>Architect</a:t>
            </a:r>
            <a:endParaRPr sz="800" b="0" i="0" u="none" strike="noStrike" cap="none" dirty="0">
              <a:solidFill>
                <a:schemeClr val="dk1"/>
              </a:solidFill>
              <a:latin typeface="Salesforce Sans"/>
              <a:ea typeface="Salesforce Sans"/>
              <a:cs typeface="Salesforce Sans"/>
              <a:sym typeface="Salesforce Sans"/>
            </a:endParaRPr>
          </a:p>
        </p:txBody>
      </p:sp>
      <p:sp>
        <p:nvSpPr>
          <p:cNvPr id="692" name="Google Shape;692;p50"/>
          <p:cNvSpPr txBox="1"/>
          <p:nvPr/>
        </p:nvSpPr>
        <p:spPr>
          <a:xfrm>
            <a:off x="308129" y="2233649"/>
            <a:ext cx="1841700" cy="1281300"/>
          </a:xfrm>
          <a:prstGeom prst="rect">
            <a:avLst/>
          </a:prstGeom>
          <a:noFill/>
          <a:ln>
            <a:noFill/>
          </a:ln>
        </p:spPr>
        <p:txBody>
          <a:bodyPr spcFirstLastPara="1" wrap="square" lIns="0" tIns="0" rIns="0" bIns="0" anchor="t" anchorCtr="0">
            <a:noAutofit/>
          </a:bodyPr>
          <a:lstStyle/>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Lead Mulesoft </a:t>
            </a:r>
            <a:r>
              <a:rPr lang="en" sz="800">
                <a:solidFill>
                  <a:schemeClr val="dk2"/>
                </a:solidFill>
                <a:latin typeface="Salesforce Sans"/>
                <a:ea typeface="Salesforce Sans"/>
                <a:cs typeface="Salesforce Sans"/>
                <a:sym typeface="Salesforce Sans"/>
              </a:rPr>
              <a:t>CoE</a:t>
            </a:r>
            <a:r>
              <a:rPr lang="en" sz="800" b="0" i="0" u="none" strike="noStrike" cap="none">
                <a:solidFill>
                  <a:schemeClr val="dk2"/>
                </a:solidFill>
                <a:latin typeface="Salesforce Sans"/>
                <a:ea typeface="Salesforce Sans"/>
                <a:cs typeface="Salesforce Sans"/>
                <a:sym typeface="Salesforce Sans"/>
              </a:rPr>
              <a:t> implementation</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Evangelize</a:t>
            </a:r>
            <a:r>
              <a:rPr lang="en" sz="800">
                <a:solidFill>
                  <a:schemeClr val="dk2"/>
                </a:solidFill>
                <a:latin typeface="Salesforce Sans"/>
                <a:ea typeface="Salesforce Sans"/>
                <a:cs typeface="Salesforce Sans"/>
                <a:sym typeface="Salesforce Sans"/>
              </a:rPr>
              <a:t> Mulesoft CoE</a:t>
            </a:r>
            <a:endParaRPr sz="800">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a:solidFill>
                  <a:schemeClr val="dk2"/>
                </a:solidFill>
                <a:latin typeface="Salesforce Sans"/>
                <a:ea typeface="Salesforce Sans"/>
                <a:cs typeface="Salesforce Sans"/>
                <a:sym typeface="Salesforce Sans"/>
              </a:rPr>
              <a:t>Own the Enterprise API &amp; SOA vision, sets architecture guidelines, design patterns, standards</a:t>
            </a:r>
            <a:endParaRPr sz="800">
              <a:solidFill>
                <a:schemeClr val="dk2"/>
              </a:solidFill>
              <a:latin typeface="Salesforce Sans"/>
              <a:ea typeface="Salesforce Sans"/>
              <a:cs typeface="Salesforce Sans"/>
              <a:sym typeface="Salesforce Sans"/>
            </a:endParaRPr>
          </a:p>
          <a:p>
            <a:pPr marL="127000" marR="0" lvl="0" indent="-114300" algn="l" rtl="0">
              <a:lnSpc>
                <a:spcPct val="100000"/>
              </a:lnSpc>
              <a:spcBef>
                <a:spcPts val="0"/>
              </a:spcBef>
              <a:spcAft>
                <a:spcPts val="0"/>
              </a:spcAft>
              <a:buClr>
                <a:schemeClr val="dk2"/>
              </a:buClr>
              <a:buSzPts val="800"/>
              <a:buFont typeface="Salesforce Sans"/>
              <a:buChar char="•"/>
            </a:pPr>
            <a:r>
              <a:rPr lang="en" sz="800">
                <a:solidFill>
                  <a:schemeClr val="dk2"/>
                </a:solidFill>
                <a:latin typeface="Salesforce Sans"/>
                <a:ea typeface="Salesforce Sans"/>
                <a:cs typeface="Salesforce Sans"/>
                <a:sym typeface="Salesforce Sans"/>
              </a:rPr>
              <a:t>Onboard projects</a:t>
            </a:r>
            <a:endParaRPr sz="800">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Track and report KPI metrics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Facilitate info/education sessions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Manage assets review, feedback, and update </a:t>
            </a:r>
            <a:endParaRPr sz="800" b="0" i="0" u="none" strike="noStrike" cap="none">
              <a:solidFill>
                <a:schemeClr val="dk2"/>
              </a:solidFill>
              <a:latin typeface="Salesforce Sans"/>
              <a:ea typeface="Salesforce Sans"/>
              <a:cs typeface="Salesforce Sans"/>
              <a:sym typeface="Salesforce Sans"/>
            </a:endParaRPr>
          </a:p>
        </p:txBody>
      </p:sp>
      <p:cxnSp>
        <p:nvCxnSpPr>
          <p:cNvPr id="693" name="Google Shape;693;p50"/>
          <p:cNvCxnSpPr/>
          <p:nvPr/>
        </p:nvCxnSpPr>
        <p:spPr>
          <a:xfrm>
            <a:off x="2158338" y="2306196"/>
            <a:ext cx="0" cy="985800"/>
          </a:xfrm>
          <a:prstGeom prst="straightConnector1">
            <a:avLst/>
          </a:prstGeom>
          <a:noFill/>
          <a:ln w="12700" cap="flat" cmpd="sng">
            <a:solidFill>
              <a:schemeClr val="accent1"/>
            </a:solidFill>
            <a:prstDash val="solid"/>
            <a:miter lim="800000"/>
            <a:headEnd type="none" w="sm" len="sm"/>
            <a:tailEnd type="none" w="sm" len="sm"/>
          </a:ln>
        </p:spPr>
      </p:cxnSp>
      <p:sp>
        <p:nvSpPr>
          <p:cNvPr id="694" name="Google Shape;694;p50"/>
          <p:cNvSpPr/>
          <p:nvPr/>
        </p:nvSpPr>
        <p:spPr>
          <a:xfrm>
            <a:off x="310525" y="996975"/>
            <a:ext cx="18858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dirty="0" smtClean="0">
                <a:solidFill>
                  <a:schemeClr val="dk1"/>
                </a:solidFill>
                <a:latin typeface="Salesforce Sans"/>
                <a:ea typeface="Salesforce Sans"/>
                <a:cs typeface="Salesforce Sans"/>
                <a:sym typeface="Salesforce Sans"/>
              </a:rPr>
              <a:t>Integration Leader(C4E </a:t>
            </a:r>
            <a:r>
              <a:rPr lang="en" sz="800" b="1" dirty="0">
                <a:solidFill>
                  <a:schemeClr val="dk1"/>
                </a:solidFill>
                <a:latin typeface="Salesforce Sans"/>
                <a:ea typeface="Salesforce Sans"/>
                <a:cs typeface="Salesforce Sans"/>
                <a:sym typeface="Salesforce Sans"/>
              </a:rPr>
              <a:t>Sponsor)</a:t>
            </a:r>
            <a:endParaRPr sz="800" b="0" i="0" u="none" strike="noStrike" cap="none" dirty="0">
              <a:solidFill>
                <a:schemeClr val="dk1"/>
              </a:solidFill>
              <a:latin typeface="Salesforce Sans"/>
              <a:ea typeface="Salesforce Sans"/>
              <a:cs typeface="Salesforce Sans"/>
              <a:sym typeface="Salesforce Sans"/>
            </a:endParaRPr>
          </a:p>
        </p:txBody>
      </p:sp>
      <p:sp>
        <p:nvSpPr>
          <p:cNvPr id="695" name="Google Shape;695;p50"/>
          <p:cNvSpPr txBox="1"/>
          <p:nvPr/>
        </p:nvSpPr>
        <p:spPr>
          <a:xfrm>
            <a:off x="310525" y="1153538"/>
            <a:ext cx="1691400" cy="886200"/>
          </a:xfrm>
          <a:prstGeom prst="rect">
            <a:avLst/>
          </a:prstGeom>
          <a:noFill/>
          <a:ln>
            <a:noFill/>
          </a:ln>
        </p:spPr>
        <p:txBody>
          <a:bodyPr spcFirstLastPara="1" wrap="square" lIns="0" tIns="0" rIns="0" bIns="0" anchor="t" anchorCtr="0">
            <a:noAutofit/>
          </a:bodyPr>
          <a:lstStyle/>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Secure funding</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Manage C</a:t>
            </a:r>
            <a:r>
              <a:rPr lang="en" sz="800">
                <a:solidFill>
                  <a:schemeClr val="dk2"/>
                </a:solidFill>
                <a:latin typeface="Salesforce Sans"/>
                <a:ea typeface="Salesforce Sans"/>
                <a:cs typeface="Salesforce Sans"/>
                <a:sym typeface="Salesforce Sans"/>
              </a:rPr>
              <a:t>o</a:t>
            </a:r>
            <a:r>
              <a:rPr lang="en" sz="800" b="0" i="0" u="none" strike="noStrike" cap="none">
                <a:solidFill>
                  <a:schemeClr val="dk2"/>
                </a:solidFill>
                <a:latin typeface="Salesforce Sans"/>
                <a:ea typeface="Salesforce Sans"/>
                <a:cs typeface="Salesforce Sans"/>
                <a:sym typeface="Salesforce Sans"/>
              </a:rPr>
              <a:t>E over-all success</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Provide Sr. management support, oversight &amp; guidance</a:t>
            </a:r>
            <a:endParaRPr sz="800" b="0" i="0" u="none" strike="noStrike" cap="none">
              <a:solidFill>
                <a:schemeClr val="dk2"/>
              </a:solidFill>
              <a:latin typeface="Salesforce Sans"/>
              <a:ea typeface="Salesforce Sans"/>
              <a:cs typeface="Salesforce Sans"/>
              <a:sym typeface="Salesforce Sans"/>
            </a:endParaRPr>
          </a:p>
          <a:p>
            <a:pPr marL="127000" marR="0" lvl="0" indent="-120650" algn="l" rtl="0">
              <a:lnSpc>
                <a:spcPct val="100000"/>
              </a:lnSpc>
              <a:spcBef>
                <a:spcPts val="0"/>
              </a:spcBef>
              <a:spcAft>
                <a:spcPts val="0"/>
              </a:spcAft>
              <a:buClr>
                <a:schemeClr val="dk2"/>
              </a:buClr>
              <a:buSzPts val="900"/>
              <a:buFont typeface="Arial"/>
              <a:buChar char="•"/>
            </a:pPr>
            <a:r>
              <a:rPr lang="en" sz="800" b="0" i="0" u="none" strike="noStrike" cap="none">
                <a:solidFill>
                  <a:schemeClr val="dk2"/>
                </a:solidFill>
                <a:latin typeface="Salesforce Sans"/>
                <a:ea typeface="Salesforce Sans"/>
                <a:cs typeface="Salesforce Sans"/>
                <a:sym typeface="Salesforce Sans"/>
              </a:rPr>
              <a:t>Demonstrate visible support for C</a:t>
            </a:r>
            <a:r>
              <a:rPr lang="en" sz="800">
                <a:solidFill>
                  <a:schemeClr val="dk2"/>
                </a:solidFill>
                <a:latin typeface="Salesforce Sans"/>
                <a:ea typeface="Salesforce Sans"/>
                <a:cs typeface="Salesforce Sans"/>
                <a:sym typeface="Salesforce Sans"/>
              </a:rPr>
              <a:t>o</a:t>
            </a:r>
            <a:r>
              <a:rPr lang="en" sz="800" b="0" i="0" u="none" strike="noStrike" cap="none">
                <a:solidFill>
                  <a:schemeClr val="dk2"/>
                </a:solidFill>
                <a:latin typeface="Salesforce Sans"/>
                <a:ea typeface="Salesforce Sans"/>
                <a:cs typeface="Salesforce Sans"/>
                <a:sym typeface="Salesforce Sans"/>
              </a:rPr>
              <a:t>E </a:t>
            </a:r>
            <a:endParaRPr sz="800" b="0" i="0" u="none" strike="noStrike" cap="none">
              <a:solidFill>
                <a:schemeClr val="dk2"/>
              </a:solidFill>
              <a:latin typeface="Salesforce Sans"/>
              <a:ea typeface="Salesforce Sans"/>
              <a:cs typeface="Salesforce Sans"/>
              <a:sym typeface="Salesforce Sans"/>
            </a:endParaRPr>
          </a:p>
        </p:txBody>
      </p:sp>
      <p:cxnSp>
        <p:nvCxnSpPr>
          <p:cNvPr id="696" name="Google Shape;696;p50"/>
          <p:cNvCxnSpPr/>
          <p:nvPr/>
        </p:nvCxnSpPr>
        <p:spPr>
          <a:xfrm>
            <a:off x="2157161" y="1011942"/>
            <a:ext cx="0" cy="985800"/>
          </a:xfrm>
          <a:prstGeom prst="straightConnector1">
            <a:avLst/>
          </a:prstGeom>
          <a:noFill/>
          <a:ln w="12700" cap="flat" cmpd="sng">
            <a:solidFill>
              <a:schemeClr val="accent1"/>
            </a:solidFill>
            <a:prstDash val="solid"/>
            <a:miter lim="800000"/>
            <a:headEnd type="none" w="sm" len="sm"/>
            <a:tailEnd type="none" w="sm" len="sm"/>
          </a:ln>
        </p:spPr>
      </p:cxnSp>
      <p:cxnSp>
        <p:nvCxnSpPr>
          <p:cNvPr id="697" name="Google Shape;697;p50"/>
          <p:cNvCxnSpPr/>
          <p:nvPr/>
        </p:nvCxnSpPr>
        <p:spPr>
          <a:xfrm>
            <a:off x="2166186" y="2829663"/>
            <a:ext cx="295800" cy="0"/>
          </a:xfrm>
          <a:prstGeom prst="straightConnector1">
            <a:avLst/>
          </a:prstGeom>
          <a:noFill/>
          <a:ln w="12700" cap="flat" cmpd="sng">
            <a:solidFill>
              <a:schemeClr val="dk2"/>
            </a:solidFill>
            <a:prstDash val="dot"/>
            <a:round/>
            <a:headEnd type="none" w="sm" len="sm"/>
            <a:tailEnd type="none" w="sm" len="sm"/>
          </a:ln>
        </p:spPr>
      </p:cxnSp>
      <p:sp>
        <p:nvSpPr>
          <p:cNvPr id="698" name="Google Shape;698;p50"/>
          <p:cNvSpPr/>
          <p:nvPr/>
        </p:nvSpPr>
        <p:spPr>
          <a:xfrm>
            <a:off x="2960118" y="1228822"/>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27000" dist="12700" dir="2700000" algn="tl" rotWithShape="0">
              <a:srgbClr val="000000">
                <a:alpha val="157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sp>
        <p:nvSpPr>
          <p:cNvPr id="699" name="Google Shape;699;p50"/>
          <p:cNvSpPr/>
          <p:nvPr/>
        </p:nvSpPr>
        <p:spPr>
          <a:xfrm>
            <a:off x="4790620" y="1228822"/>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sp>
        <p:nvSpPr>
          <p:cNvPr id="700" name="Google Shape;700;p50"/>
          <p:cNvSpPr/>
          <p:nvPr/>
        </p:nvSpPr>
        <p:spPr>
          <a:xfrm>
            <a:off x="2552491" y="2505181"/>
            <a:ext cx="617700" cy="6171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cxnSp>
        <p:nvCxnSpPr>
          <p:cNvPr id="701" name="Google Shape;701;p50"/>
          <p:cNvCxnSpPr/>
          <p:nvPr/>
        </p:nvCxnSpPr>
        <p:spPr>
          <a:xfrm>
            <a:off x="3544383" y="1823797"/>
            <a:ext cx="245400" cy="331800"/>
          </a:xfrm>
          <a:prstGeom prst="straightConnector1">
            <a:avLst/>
          </a:prstGeom>
          <a:noFill/>
          <a:ln w="12700" cap="flat" cmpd="sng">
            <a:solidFill>
              <a:schemeClr val="dk2"/>
            </a:solidFill>
            <a:prstDash val="solid"/>
            <a:miter lim="800000"/>
            <a:headEnd type="none" w="sm" len="sm"/>
            <a:tailEnd type="stealth" w="med" len="med"/>
          </a:ln>
        </p:spPr>
      </p:cxnSp>
      <p:cxnSp>
        <p:nvCxnSpPr>
          <p:cNvPr id="702" name="Google Shape;702;p50"/>
          <p:cNvCxnSpPr/>
          <p:nvPr/>
        </p:nvCxnSpPr>
        <p:spPr>
          <a:xfrm flipH="1">
            <a:off x="4501947" y="1761438"/>
            <a:ext cx="305700" cy="393900"/>
          </a:xfrm>
          <a:prstGeom prst="straightConnector1">
            <a:avLst/>
          </a:prstGeom>
          <a:noFill/>
          <a:ln w="12700" cap="flat" cmpd="sng">
            <a:solidFill>
              <a:schemeClr val="dk2"/>
            </a:solidFill>
            <a:prstDash val="solid"/>
            <a:miter lim="800000"/>
            <a:headEnd type="none" w="sm" len="sm"/>
            <a:tailEnd type="stealth" w="med" len="med"/>
          </a:ln>
        </p:spPr>
      </p:cxnSp>
      <p:cxnSp>
        <p:nvCxnSpPr>
          <p:cNvPr id="703" name="Google Shape;703;p50"/>
          <p:cNvCxnSpPr/>
          <p:nvPr/>
        </p:nvCxnSpPr>
        <p:spPr>
          <a:xfrm>
            <a:off x="3251580" y="2823953"/>
            <a:ext cx="210000" cy="0"/>
          </a:xfrm>
          <a:prstGeom prst="straightConnector1">
            <a:avLst/>
          </a:prstGeom>
          <a:noFill/>
          <a:ln w="9525" cap="flat" cmpd="sng">
            <a:solidFill>
              <a:schemeClr val="dk2"/>
            </a:solidFill>
            <a:prstDash val="solid"/>
            <a:miter lim="800000"/>
            <a:headEnd type="none" w="sm" len="sm"/>
            <a:tailEnd type="triangle" w="med" len="med"/>
          </a:ln>
        </p:spPr>
      </p:cxnSp>
      <p:cxnSp>
        <p:nvCxnSpPr>
          <p:cNvPr id="704" name="Google Shape;704;p50"/>
          <p:cNvCxnSpPr/>
          <p:nvPr/>
        </p:nvCxnSpPr>
        <p:spPr>
          <a:xfrm flipH="1">
            <a:off x="4923300" y="2817899"/>
            <a:ext cx="186900" cy="6000"/>
          </a:xfrm>
          <a:prstGeom prst="straightConnector1">
            <a:avLst/>
          </a:prstGeom>
          <a:noFill/>
          <a:ln w="9525" cap="flat" cmpd="sng">
            <a:solidFill>
              <a:schemeClr val="dk2"/>
            </a:solidFill>
            <a:prstDash val="solid"/>
            <a:miter lim="800000"/>
            <a:headEnd type="none" w="sm" len="sm"/>
            <a:tailEnd type="triangle" w="med" len="med"/>
          </a:ln>
        </p:spPr>
      </p:cxnSp>
      <p:cxnSp>
        <p:nvCxnSpPr>
          <p:cNvPr id="705" name="Google Shape;705;p50"/>
          <p:cNvCxnSpPr/>
          <p:nvPr/>
        </p:nvCxnSpPr>
        <p:spPr>
          <a:xfrm rot="10800000" flipH="1">
            <a:off x="3544383" y="3538521"/>
            <a:ext cx="232800" cy="305400"/>
          </a:xfrm>
          <a:prstGeom prst="straightConnector1">
            <a:avLst/>
          </a:prstGeom>
          <a:noFill/>
          <a:ln w="12700" cap="flat" cmpd="sng">
            <a:solidFill>
              <a:schemeClr val="dk2"/>
            </a:solidFill>
            <a:prstDash val="solid"/>
            <a:miter lim="800000"/>
            <a:headEnd type="none" w="sm" len="sm"/>
            <a:tailEnd type="stealth" w="med" len="med"/>
          </a:ln>
        </p:spPr>
      </p:cxnSp>
      <p:cxnSp>
        <p:nvCxnSpPr>
          <p:cNvPr id="706" name="Google Shape;706;p50"/>
          <p:cNvCxnSpPr/>
          <p:nvPr/>
        </p:nvCxnSpPr>
        <p:spPr>
          <a:xfrm rot="10800000">
            <a:off x="4549769" y="3549277"/>
            <a:ext cx="180000" cy="290400"/>
          </a:xfrm>
          <a:prstGeom prst="straightConnector1">
            <a:avLst/>
          </a:prstGeom>
          <a:noFill/>
          <a:ln w="12700" cap="flat" cmpd="sng">
            <a:solidFill>
              <a:schemeClr val="dk2"/>
            </a:solidFill>
            <a:prstDash val="solid"/>
            <a:miter lim="800000"/>
            <a:headEnd type="none" w="sm" len="sm"/>
            <a:tailEnd type="stealth" w="med" len="med"/>
          </a:ln>
        </p:spPr>
      </p:cxnSp>
      <p:pic>
        <p:nvPicPr>
          <p:cNvPr id="707" name="Google Shape;707;p50"/>
          <p:cNvPicPr preferRelativeResize="0"/>
          <p:nvPr/>
        </p:nvPicPr>
        <p:blipFill rotWithShape="1">
          <a:blip r:embed="rId3">
            <a:alphaModFix/>
          </a:blip>
          <a:srcRect b="1700"/>
          <a:stretch/>
        </p:blipFill>
        <p:spPr>
          <a:xfrm>
            <a:off x="2863480" y="3864589"/>
            <a:ext cx="617220" cy="617220"/>
          </a:xfrm>
          <a:prstGeom prst="rect">
            <a:avLst/>
          </a:prstGeom>
          <a:noFill/>
          <a:ln>
            <a:noFill/>
          </a:ln>
        </p:spPr>
      </p:pic>
      <p:pic>
        <p:nvPicPr>
          <p:cNvPr id="708" name="Google Shape;708;p50"/>
          <p:cNvPicPr preferRelativeResize="0"/>
          <p:nvPr/>
        </p:nvPicPr>
        <p:blipFill rotWithShape="1">
          <a:blip r:embed="rId4">
            <a:alphaModFix/>
          </a:blip>
          <a:srcRect/>
          <a:stretch/>
        </p:blipFill>
        <p:spPr>
          <a:xfrm>
            <a:off x="2960118" y="1228822"/>
            <a:ext cx="617220" cy="617220"/>
          </a:xfrm>
          <a:prstGeom prst="rect">
            <a:avLst/>
          </a:prstGeom>
          <a:noFill/>
          <a:ln>
            <a:noFill/>
          </a:ln>
        </p:spPr>
      </p:pic>
      <p:grpSp>
        <p:nvGrpSpPr>
          <p:cNvPr id="709" name="Google Shape;709;p50"/>
          <p:cNvGrpSpPr/>
          <p:nvPr/>
        </p:nvGrpSpPr>
        <p:grpSpPr>
          <a:xfrm>
            <a:off x="4722289" y="3839677"/>
            <a:ext cx="617879" cy="617220"/>
            <a:chOff x="6899268" y="5119569"/>
            <a:chExt cx="822960" cy="822960"/>
          </a:xfrm>
        </p:grpSpPr>
        <p:sp>
          <p:nvSpPr>
            <p:cNvPr id="710" name="Google Shape;710;p50"/>
            <p:cNvSpPr/>
            <p:nvPr/>
          </p:nvSpPr>
          <p:spPr>
            <a:xfrm>
              <a:off x="6899268" y="5119569"/>
              <a:ext cx="822900" cy="8229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pic>
          <p:nvPicPr>
            <p:cNvPr id="711" name="Google Shape;711;p50"/>
            <p:cNvPicPr preferRelativeResize="0"/>
            <p:nvPr/>
          </p:nvPicPr>
          <p:blipFill rotWithShape="1">
            <a:blip r:embed="rId5">
              <a:alphaModFix/>
            </a:blip>
            <a:srcRect/>
            <a:stretch/>
          </p:blipFill>
          <p:spPr>
            <a:xfrm>
              <a:off x="6899268" y="5119569"/>
              <a:ext cx="822960" cy="822960"/>
            </a:xfrm>
            <a:prstGeom prst="rect">
              <a:avLst/>
            </a:prstGeom>
            <a:noFill/>
            <a:ln>
              <a:noFill/>
            </a:ln>
          </p:spPr>
        </p:pic>
      </p:grpSp>
      <p:pic>
        <p:nvPicPr>
          <p:cNvPr id="712" name="Google Shape;712;p50"/>
          <p:cNvPicPr preferRelativeResize="0"/>
          <p:nvPr/>
        </p:nvPicPr>
        <p:blipFill rotWithShape="1">
          <a:blip r:embed="rId6">
            <a:alphaModFix/>
          </a:blip>
          <a:srcRect/>
          <a:stretch/>
        </p:blipFill>
        <p:spPr>
          <a:xfrm>
            <a:off x="2572720" y="2489922"/>
            <a:ext cx="617220" cy="617220"/>
          </a:xfrm>
          <a:prstGeom prst="rect">
            <a:avLst/>
          </a:prstGeom>
          <a:noFill/>
          <a:ln>
            <a:noFill/>
          </a:ln>
        </p:spPr>
      </p:pic>
      <p:grpSp>
        <p:nvGrpSpPr>
          <p:cNvPr id="713" name="Google Shape;713;p50"/>
          <p:cNvGrpSpPr/>
          <p:nvPr/>
        </p:nvGrpSpPr>
        <p:grpSpPr>
          <a:xfrm>
            <a:off x="5128477" y="2505181"/>
            <a:ext cx="617878" cy="617220"/>
            <a:chOff x="7440274" y="3340241"/>
            <a:chExt cx="822960" cy="822960"/>
          </a:xfrm>
        </p:grpSpPr>
        <p:sp>
          <p:nvSpPr>
            <p:cNvPr id="714" name="Google Shape;714;p50"/>
            <p:cNvSpPr/>
            <p:nvPr/>
          </p:nvSpPr>
          <p:spPr>
            <a:xfrm>
              <a:off x="7440274" y="3340241"/>
              <a:ext cx="822900" cy="822900"/>
            </a:xfrm>
            <a:prstGeom prst="ellipse">
              <a:avLst/>
            </a:prstGeom>
            <a:solidFill>
              <a:srgbClr val="FFFFFF"/>
            </a:solidFill>
            <a:ln w="9525" cap="flat" cmpd="sng">
              <a:solidFill>
                <a:srgbClr val="F2F2F2"/>
              </a:solidFill>
              <a:prstDash val="solid"/>
              <a:round/>
              <a:headEnd type="none" w="sm" len="sm"/>
              <a:tailEnd type="none" w="sm" len="sm"/>
            </a:ln>
            <a:effectLst>
              <a:outerShdw blurRad="139700" dist="12700" dir="2700000" algn="tl" rotWithShape="0">
                <a:srgbClr val="000000">
                  <a:alpha val="1180"/>
                </a:srgbClr>
              </a:outerShdw>
            </a:effectLst>
          </p:spPr>
          <p:txBody>
            <a:bodyPr spcFirstLastPara="1" wrap="square" lIns="68500" tIns="34250" rIns="68500" bIns="342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Salesforce Sans"/>
                <a:ea typeface="Salesforce Sans"/>
                <a:cs typeface="Salesforce Sans"/>
                <a:sym typeface="Salesforce Sans"/>
              </a:endParaRPr>
            </a:p>
          </p:txBody>
        </p:sp>
        <p:pic>
          <p:nvPicPr>
            <p:cNvPr id="715" name="Google Shape;715;p50"/>
            <p:cNvPicPr preferRelativeResize="0"/>
            <p:nvPr/>
          </p:nvPicPr>
          <p:blipFill rotWithShape="1">
            <a:blip r:embed="rId7">
              <a:alphaModFix/>
            </a:blip>
            <a:srcRect/>
            <a:stretch/>
          </p:blipFill>
          <p:spPr>
            <a:xfrm>
              <a:off x="7440274" y="3340241"/>
              <a:ext cx="822960" cy="822960"/>
            </a:xfrm>
            <a:prstGeom prst="rect">
              <a:avLst/>
            </a:prstGeom>
            <a:noFill/>
            <a:ln>
              <a:noFill/>
            </a:ln>
          </p:spPr>
        </p:pic>
      </p:grpSp>
      <p:sp>
        <p:nvSpPr>
          <p:cNvPr id="716" name="Google Shape;716;p50"/>
          <p:cNvSpPr txBox="1">
            <a:spLocks noGrp="1"/>
          </p:cNvSpPr>
          <p:nvPr>
            <p:ph type="title"/>
          </p:nvPr>
        </p:nvSpPr>
        <p:spPr>
          <a:xfrm>
            <a:off x="425622" y="48000"/>
            <a:ext cx="8525700" cy="740400"/>
          </a:xfrm>
          <a:prstGeom prst="rect">
            <a:avLst/>
          </a:prstGeom>
          <a:noFill/>
          <a:ln>
            <a:noFill/>
          </a:ln>
        </p:spPr>
        <p:txBody>
          <a:bodyPr spcFirstLastPara="1" wrap="square" lIns="0" tIns="0" rIns="0" bIns="0" anchor="b" anchorCtr="0">
            <a:noAutofit/>
          </a:bodyPr>
          <a:lstStyle/>
          <a:p>
            <a:pPr marL="0" lvl="0" indent="0" algn="l" rtl="0">
              <a:lnSpc>
                <a:spcPct val="114285"/>
              </a:lnSpc>
              <a:spcBef>
                <a:spcPts val="0"/>
              </a:spcBef>
              <a:spcAft>
                <a:spcPts val="0"/>
              </a:spcAft>
              <a:buSzPts val="1100"/>
              <a:buNone/>
            </a:pPr>
            <a:r>
              <a:rPr lang="en" sz="2300">
                <a:solidFill>
                  <a:schemeClr val="dk1"/>
                </a:solidFill>
                <a:latin typeface="Salesforce Sans"/>
                <a:ea typeface="Salesforce Sans"/>
                <a:cs typeface="Salesforce Sans"/>
                <a:sym typeface="Salesforce Sans"/>
              </a:rPr>
              <a:t>Key Mulesoft CoE roles and responsibilities(Proposed)</a:t>
            </a:r>
            <a:endParaRPr sz="2300">
              <a:solidFill>
                <a:schemeClr val="dk1"/>
              </a:solidFill>
              <a:latin typeface="Salesforce Sans"/>
              <a:ea typeface="Salesforce Sans"/>
              <a:cs typeface="Salesforce Sans"/>
              <a:sym typeface="Salesforce Sans"/>
            </a:endParaRPr>
          </a:p>
        </p:txBody>
      </p:sp>
      <p:pic>
        <p:nvPicPr>
          <p:cNvPr id="717" name="Google Shape;717;p50"/>
          <p:cNvPicPr preferRelativeResize="0"/>
          <p:nvPr/>
        </p:nvPicPr>
        <p:blipFill rotWithShape="1">
          <a:blip r:embed="rId8">
            <a:alphaModFix/>
          </a:blip>
          <a:srcRect/>
          <a:stretch/>
        </p:blipFill>
        <p:spPr>
          <a:xfrm>
            <a:off x="4782666" y="1249218"/>
            <a:ext cx="617220" cy="617220"/>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a:spLocks noGrp="1"/>
          </p:cNvSpPr>
          <p:nvPr>
            <p:ph type="title"/>
          </p:nvPr>
        </p:nvSpPr>
        <p:spPr>
          <a:xfrm>
            <a:off x="594360" y="274320"/>
            <a:ext cx="8229600" cy="41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Agenda</a:t>
            </a:r>
            <a:endParaRPr/>
          </a:p>
        </p:txBody>
      </p:sp>
      <p:sp>
        <p:nvSpPr>
          <p:cNvPr id="353" name="Google Shape;353;p43"/>
          <p:cNvSpPr txBox="1">
            <a:spLocks noGrp="1"/>
          </p:cNvSpPr>
          <p:nvPr>
            <p:ph type="body" idx="1"/>
          </p:nvPr>
        </p:nvSpPr>
        <p:spPr>
          <a:xfrm>
            <a:off x="594360" y="857250"/>
            <a:ext cx="8229600" cy="3635100"/>
          </a:xfrm>
          <a:prstGeom prst="rect">
            <a:avLst/>
          </a:prstGeom>
        </p:spPr>
        <p:txBody>
          <a:bodyPr spcFirstLastPara="1" wrap="square" lIns="0" tIns="0" rIns="0" bIns="0" anchor="t" anchorCtr="0">
            <a:noAutofit/>
          </a:bodyPr>
          <a:lstStyle/>
          <a:p>
            <a:pPr marL="457200" lvl="0" indent="-342900" algn="l" rtl="0">
              <a:spcBef>
                <a:spcPts val="300"/>
              </a:spcBef>
              <a:spcAft>
                <a:spcPts val="0"/>
              </a:spcAft>
              <a:buSzPts val="1800"/>
              <a:buChar char="●"/>
            </a:pPr>
            <a:r>
              <a:rPr lang="en"/>
              <a:t>Team introductions</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CoE overview</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Mulesoft View</a:t>
            </a:r>
            <a:endParaRPr/>
          </a:p>
          <a:p>
            <a:pPr marL="457200" lvl="0" indent="0" algn="l" rtl="0">
              <a:spcBef>
                <a:spcPts val="300"/>
              </a:spcBef>
              <a:spcAft>
                <a:spcPts val="0"/>
              </a:spcAft>
              <a:buNone/>
            </a:pPr>
            <a:endParaRPr/>
          </a:p>
          <a:p>
            <a:pPr marL="457200" lvl="0" indent="-342900" algn="l" rtl="0">
              <a:spcBef>
                <a:spcPts val="300"/>
              </a:spcBef>
              <a:spcAft>
                <a:spcPts val="0"/>
              </a:spcAft>
              <a:buSzPts val="1800"/>
              <a:buChar char="●"/>
            </a:pPr>
            <a:r>
              <a:rPr lang="en"/>
              <a:t>Next steps</a:t>
            </a:r>
            <a:endParaRPr/>
          </a:p>
        </p:txBody>
      </p:sp>
    </p:spTree>
  </p:cSld>
  <p:clrMapOvr>
    <a:masterClrMapping/>
  </p:clrMapOvr>
</p:sld>
</file>

<file path=ppt/theme/theme1.xml><?xml version="1.0" encoding="utf-8"?>
<a:theme xmlns:a="http://schemas.openxmlformats.org/drawingml/2006/main" name="IT_PP_MASTER">
  <a:themeElements>
    <a:clrScheme name="Custom 2">
      <a:dk1>
        <a:srgbClr val="000000"/>
      </a:dk1>
      <a:lt1>
        <a:srgbClr val="FFFFFF"/>
      </a:lt1>
      <a:dk2>
        <a:srgbClr val="434342"/>
      </a:dk2>
      <a:lt2>
        <a:srgbClr val="CDD7D9"/>
      </a:lt2>
      <a:accent1>
        <a:srgbClr val="797B7E"/>
      </a:accent1>
      <a:accent2>
        <a:srgbClr val="F96A1B"/>
      </a:accent2>
      <a:accent3>
        <a:srgbClr val="5581A6"/>
      </a:accent3>
      <a:accent4>
        <a:srgbClr val="7C984A"/>
      </a:accent4>
      <a:accent5>
        <a:srgbClr val="C2AD8D"/>
      </a:accent5>
      <a:accent6>
        <a:srgbClr val="506E94"/>
      </a:accent6>
      <a:hlink>
        <a:srgbClr val="3333FF"/>
      </a:hlink>
      <a:folHlink>
        <a:srgbClr val="33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jb5f813dbad04bf49a3b29713b738734 xmlns="773ccfad-7d20-4736-afd6-65edad3fba3a">
      <Terms xmlns="http://schemas.microsoft.com/office/infopath/2007/PartnerControls">
        <TermInfo xmlns="http://schemas.microsoft.com/office/infopath/2007/PartnerControls">
          <TermName xmlns="http://schemas.microsoft.com/office/infopath/2007/PartnerControls">Information Technology</TermName>
          <TermId xmlns="http://schemas.microsoft.com/office/infopath/2007/PartnerControls">8339e926-5b2e-4330-89ee-389374b2ef04</TermId>
        </TermInfo>
      </Terms>
    </jb5f813dbad04bf49a3b29713b738734>
    <p56c9c95f0f949b0b10a7c2213de4b43 xmlns="773ccfad-7d20-4736-afd6-65edad3fba3a">
      <Terms xmlns="http://schemas.microsoft.com/office/infopath/2007/PartnerControls">
        <TermInfo xmlns="http://schemas.microsoft.com/office/infopath/2007/PartnerControls">
          <TermName xmlns="http://schemas.microsoft.com/office/infopath/2007/PartnerControls">PSEG Services Corp.</TermName>
          <TermId xmlns="http://schemas.microsoft.com/office/infopath/2007/PartnerControls">e4cb0e55-2905-42b1-aa68-d4d58dba955b</TermId>
        </TermInfo>
      </Terms>
    </p56c9c95f0f949b0b10a7c2213de4b43>
    <TaxCatchAll xmlns="773ccfad-7d20-4736-afd6-65edad3fba3a">
      <Value>6</Value>
      <Value>5</Value>
      <Value>2</Value>
    </TaxCatchAll>
    <PublishingExpirationDate xmlns="http://schemas.microsoft.com/sharepoint/v3" xsi:nil="true"/>
    <a835c8ca365c4da38a0cc1a0b61fb94e xmlns="773ccfad-7d20-4736-afd6-65edad3fba3a">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1268b6c8-6b1e-49f7-a8c6-1b6e05dd8cdb</TermId>
        </TermInfo>
      </Terms>
    </a835c8ca365c4da38a0cc1a0b61fb94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B3E726A79A46429D48DC1DB293D3B2" ma:contentTypeVersion="1" ma:contentTypeDescription="Create a new document." ma:contentTypeScope="" ma:versionID="3787fe613d340a887ac0940a1585b705">
  <xsd:schema xmlns:xsd="http://www.w3.org/2001/XMLSchema" xmlns:xs="http://www.w3.org/2001/XMLSchema" xmlns:p="http://schemas.microsoft.com/office/2006/metadata/properties" xmlns:ns1="http://schemas.microsoft.com/sharepoint/v3" xmlns:ns2="773ccfad-7d20-4736-afd6-65edad3fba3a" targetNamespace="http://schemas.microsoft.com/office/2006/metadata/properties" ma:root="true" ma:fieldsID="7a447436f575419af59ef52ed2582b45" ns1:_="" ns2:_="">
    <xsd:import namespace="http://schemas.microsoft.com/sharepoint/v3"/>
    <xsd:import namespace="773ccfad-7d20-4736-afd6-65edad3fba3a"/>
    <xsd:element name="properties">
      <xsd:complexType>
        <xsd:sequence>
          <xsd:element name="documentManagement">
            <xsd:complexType>
              <xsd:all>
                <xsd:element ref="ns2:TaxCatchAll" minOccurs="0"/>
                <xsd:element ref="ns2:TaxCatchAllLabel" minOccurs="0"/>
                <xsd:element ref="ns2:jb5f813dbad04bf49a3b29713b738734" minOccurs="0"/>
                <xsd:element ref="ns2:a835c8ca365c4da38a0cc1a0b61fb94e" minOccurs="0"/>
                <xsd:element ref="ns2:p56c9c95f0f949b0b10a7c2213de4b43"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6" nillable="true" ma:displayName="Scheduling Start Date" ma:internalName="PublishingStartDate">
      <xsd:simpleType>
        <xsd:restriction base="dms:Unknown"/>
      </xsd:simpleType>
    </xsd:element>
    <xsd:element name="PublishingExpirationDate" ma:index="17"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3ccfad-7d20-4736-afd6-65edad3fba3a"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196958f4-11d3-439e-bfcd-5195af5bb5c8}" ma:internalName="TaxCatchAll" ma:showField="CatchAllData" ma:web="7d9048e6-14b8-422d-820f-7ddfc2f62d0a">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196958f4-11d3-439e-bfcd-5195af5bb5c8}" ma:internalName="TaxCatchAllLabel" ma:readOnly="true" ma:showField="CatchAllDataLabel" ma:web="7d9048e6-14b8-422d-820f-7ddfc2f62d0a">
      <xsd:complexType>
        <xsd:complexContent>
          <xsd:extension base="dms:MultiChoiceLookup">
            <xsd:sequence>
              <xsd:element name="Value" type="dms:Lookup" maxOccurs="unbounded" minOccurs="0" nillable="true"/>
            </xsd:sequence>
          </xsd:extension>
        </xsd:complexContent>
      </xsd:complexType>
    </xsd:element>
    <xsd:element name="jb5f813dbad04bf49a3b29713b738734" ma:index="10" ma:taxonomy="true" ma:internalName="jb5f813dbad04bf49a3b29713b738734" ma:taxonomyFieldName="PSEG_Docs_Category" ma:displayName="PSEG_Docs_Category" ma:default="" ma:fieldId="{3b5f813d-bad0-4bf4-9a3b-29713b738734}" ma:sspId="b2d8a96c-2c75-4850-9dc5-e69503adb18e" ma:termSetId="016ae066-0aaf-4f28-b31a-574b221b704c" ma:anchorId="00000000-0000-0000-0000-000000000000" ma:open="false" ma:isKeyword="false">
      <xsd:complexType>
        <xsd:sequence>
          <xsd:element ref="pc:Terms" minOccurs="0" maxOccurs="1"/>
        </xsd:sequence>
      </xsd:complexType>
    </xsd:element>
    <xsd:element name="a835c8ca365c4da38a0cc1a0b61fb94e" ma:index="12" ma:taxonomy="true" ma:internalName="a835c8ca365c4da38a0cc1a0b61fb94e" ma:taxonomyFieldName="PSEG_Docs_Classification" ma:displayName="PSEG_Docs_Classification" ma:readOnly="false" ma:default="" ma:fieldId="{a835c8ca-365c-4da3-8a0c-c1a0b61fb94e}" ma:sspId="b2d8a96c-2c75-4850-9dc5-e69503adb18e" ma:termSetId="abb31c85-6746-422d-8465-a4ca7d4f22ed" ma:anchorId="00000000-0000-0000-0000-000000000000" ma:open="false" ma:isKeyword="false">
      <xsd:complexType>
        <xsd:sequence>
          <xsd:element ref="pc:Terms" minOccurs="0" maxOccurs="1"/>
        </xsd:sequence>
      </xsd:complexType>
    </xsd:element>
    <xsd:element name="p56c9c95f0f949b0b10a7c2213de4b43" ma:index="14" ma:taxonomy="true" ma:internalName="p56c9c95f0f949b0b10a7c2213de4b43" ma:taxonomyFieldName="PSEG_Docs_LOB" ma:displayName="PSEG_Docs_LOB" ma:default="" ma:fieldId="{956c9c95-f0f9-49b0-b10a-7c2213de4b43}" ma:sspId="b2d8a96c-2c75-4850-9dc5-e69503adb18e" ma:termSetId="b6d09b3f-1d7c-4d52-b090-307af764ab2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b2d8a96c-2c75-4850-9dc5-e69503adb18e" ContentTypeId="0x0101" PreviousValue="false"/>
</file>

<file path=customXml/itemProps1.xml><?xml version="1.0" encoding="utf-8"?>
<ds:datastoreItem xmlns:ds="http://schemas.openxmlformats.org/officeDocument/2006/customXml" ds:itemID="{8E1A688E-D0C3-4E4C-A772-17667D9B39BF}">
  <ds:schemaRefs>
    <ds:schemaRef ds:uri="http://schemas.microsoft.com/sharepoint/v3/contenttype/forms"/>
  </ds:schemaRefs>
</ds:datastoreItem>
</file>

<file path=customXml/itemProps2.xml><?xml version="1.0" encoding="utf-8"?>
<ds:datastoreItem xmlns:ds="http://schemas.openxmlformats.org/officeDocument/2006/customXml" ds:itemID="{D35875AA-A9D1-4669-B29C-A4E9D7B0E8A4}">
  <ds:schemaRefs>
    <ds:schemaRef ds:uri="http://schemas.microsoft.com/office/infopath/2007/PartnerControls"/>
    <ds:schemaRef ds:uri="http://purl.org/dc/terms/"/>
    <ds:schemaRef ds:uri="http://purl.org/dc/elements/1.1/"/>
    <ds:schemaRef ds:uri="http://purl.org/dc/dcmitype/"/>
    <ds:schemaRef ds:uri="http://schemas.microsoft.com/sharepoint/v3"/>
    <ds:schemaRef ds:uri="http://schemas.microsoft.com/office/2006/metadata/properties"/>
    <ds:schemaRef ds:uri="http://schemas.openxmlformats.org/package/2006/metadata/core-properties"/>
    <ds:schemaRef ds:uri="http://schemas.microsoft.com/office/2006/documentManagement/types"/>
    <ds:schemaRef ds:uri="773ccfad-7d20-4736-afd6-65edad3fba3a"/>
    <ds:schemaRef ds:uri="http://www.w3.org/XML/1998/namespace"/>
  </ds:schemaRefs>
</ds:datastoreItem>
</file>

<file path=customXml/itemProps3.xml><?xml version="1.0" encoding="utf-8"?>
<ds:datastoreItem xmlns:ds="http://schemas.openxmlformats.org/officeDocument/2006/customXml" ds:itemID="{64B1056E-BF9F-4759-8E91-22CB3ECC6D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3ccfad-7d20-4736-afd6-65edad3fba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414B2E2-C92F-4373-884D-90D2974AEEC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59</TotalTime>
  <Words>3617</Words>
  <Application>Microsoft Office PowerPoint</Application>
  <PresentationFormat>On-screen Show (16:9)</PresentationFormat>
  <Paragraphs>745</Paragraphs>
  <Slides>22</Slides>
  <Notes>22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vt:i4>
      </vt:variant>
    </vt:vector>
  </HeadingPairs>
  <TitlesOfParts>
    <vt:vector size="41" baseType="lpstr">
      <vt:lpstr>Arial</vt:lpstr>
      <vt:lpstr>Roboto</vt:lpstr>
      <vt:lpstr>Ubuntu</vt:lpstr>
      <vt:lpstr>Open Sans</vt:lpstr>
      <vt:lpstr>Calibri</vt:lpstr>
      <vt:lpstr>Merriweather Sans</vt:lpstr>
      <vt:lpstr>Cambria</vt:lpstr>
      <vt:lpstr>Franklin Gothic</vt:lpstr>
      <vt:lpstr>Verdana</vt:lpstr>
      <vt:lpstr>Libre Franklin Thin</vt:lpstr>
      <vt:lpstr>Roboto Light</vt:lpstr>
      <vt:lpstr>IBM Plex Sans Light</vt:lpstr>
      <vt:lpstr>Roboto Medium</vt:lpstr>
      <vt:lpstr>Noto Sans Symbols</vt:lpstr>
      <vt:lpstr>Georgia</vt:lpstr>
      <vt:lpstr>Libre Franklin</vt:lpstr>
      <vt:lpstr>Karla</vt:lpstr>
      <vt:lpstr>Salesforce Sans</vt:lpstr>
      <vt:lpstr>IT_PP_MASTER</vt:lpstr>
      <vt:lpstr>PowerPoint Presentation</vt:lpstr>
      <vt:lpstr>C4E Mission</vt:lpstr>
      <vt:lpstr>Proposed PSEG C4E Governance Structure(MuleSoft View)</vt:lpstr>
      <vt:lpstr>Mulesoft C4E Operating Model</vt:lpstr>
      <vt:lpstr>C4E Operating Models Detail</vt:lpstr>
      <vt:lpstr>C4E Operating Models Detail</vt:lpstr>
      <vt:lpstr>Key Mulesoft CoE roles and responsibilities(Proposed)</vt:lpstr>
      <vt:lpstr>PowerPoint Presentation</vt:lpstr>
      <vt:lpstr>Agenda</vt:lpstr>
      <vt:lpstr>Roadmap / Schedule Update</vt:lpstr>
      <vt:lpstr>PowerPoint Presentation</vt:lpstr>
      <vt:lpstr>PowerPoint Presentation</vt:lpstr>
      <vt:lpstr>PowerPoint Presentation</vt:lpstr>
      <vt:lpstr>PowerPoint Presentation</vt:lpstr>
      <vt:lpstr>Mulesoft COE Operating Model</vt:lpstr>
      <vt:lpstr>C4E Operating Models Detail</vt:lpstr>
      <vt:lpstr>PowerPoint Presentation</vt:lpstr>
      <vt:lpstr>PowerPoint Presentation</vt:lpstr>
      <vt:lpstr>PowerPoint Presentation</vt:lpstr>
      <vt:lpstr>PowerPoint Presentation</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Ranganathan, Umesh</dc:creator>
  <cp:lastModifiedBy>Ranganathan, Umesh</cp:lastModifiedBy>
  <cp:revision>13</cp:revision>
  <dcterms:modified xsi:type="dcterms:W3CDTF">2021-06-15T17:13:21Z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0x010100CFB3E726A79A46429D48DC1DB293D3B2</vt:lpwstr>
  </property>
  <property fmtid="{D5CDD505-2E9C-101B-9397-08002B2CF9AE}" pid="3" name="PSEG_Docs_LOB">
    <vt:lpwstr>5;#PSEG Services Corp.|e4cb0e55-2905-42b1-aa68-d4d58dba955b</vt:lpwstr>
  </property>
  <property fmtid="{D5CDD505-2E9C-101B-9397-08002B2CF9AE}" pid="4" name="PSEG_Docs_Category">
    <vt:lpwstr>6;#Information Technology|8339e926-5b2e-4330-89ee-389374b2ef04</vt:lpwstr>
  </property>
  <property fmtid="{D5CDD505-2E9C-101B-9397-08002B2CF9AE}" pid="5" name="PSEG_Docs_Classification">
    <vt:lpwstr>2;#General|1268b6c8-6b1e-49f7-a8c6-1b6e05dd8cdb</vt:lpwstr>
  </property>
</Properties>
</file>